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59" r:id="rId7"/>
    <p:sldId id="261" r:id="rId8"/>
    <p:sldId id="262" r:id="rId9"/>
    <p:sldId id="266" r:id="rId10"/>
    <p:sldId id="265" r:id="rId11"/>
    <p:sldId id="267" r:id="rId12"/>
    <p:sldId id="268" r:id="rId13"/>
    <p:sldId id="269" r:id="rId14"/>
    <p:sldId id="270" r:id="rId15"/>
    <p:sldId id="271" r:id="rId16"/>
    <p:sldId id="273" r:id="rId17"/>
    <p:sldId id="274" r:id="rId18"/>
    <p:sldId id="272"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90" r:id="rId33"/>
    <p:sldId id="288" r:id="rId34"/>
    <p:sldId id="289" r:id="rId35"/>
    <p:sldId id="291" r:id="rId36"/>
    <p:sldId id="292" r:id="rId37"/>
    <p:sldId id="293" r:id="rId38"/>
    <p:sldId id="294" r:id="rId39"/>
    <p:sldId id="295" r:id="rId40"/>
    <p:sldId id="296" r:id="rId41"/>
    <p:sldId id="297" r:id="rId42"/>
    <p:sldId id="260"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A6BE1EF4-31ED-45C2-AC47-F2718A41336B}" type="datetimeFigureOut">
              <a:rPr lang="en-US" smtClean="0"/>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16/12/20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t>16/12/20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BE1EF4-31ED-45C2-AC47-F2718A41336B}"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US"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A6BE1EF4-31ED-45C2-AC47-F2718A41336B}" type="datetimeFigureOut">
              <a:rPr lang="en-US" smtClean="0"/>
              <a:t>16/12/20</a:t>
            </a:fld>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B51EACD6-A525-4B49-8009-7F09B4461B46}" type="slidenum">
              <a:rPr lang="en-US" smtClean="0"/>
              <a:t>‹#›</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A6BE1EF4-31ED-45C2-AC47-F2718A41336B}" type="datetimeFigureOut">
              <a:rPr lang="en-US" smtClean="0"/>
              <a:t>16/12/20</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B51EACD6-A525-4B49-8009-7F09B4461B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A6BE1EF4-31ED-45C2-AC47-F2718A41336B}" type="datetimeFigureOut">
              <a:rPr lang="en-US" smtClean="0"/>
              <a:t>16/12/20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16/12/20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r>
              <a:rPr lang="en-US" dirty="0" smtClean="0"/>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A6BE1EF4-31ED-45C2-AC47-F2718A41336B}" type="datetimeFigureOut">
              <a:rPr lang="en-US" smtClean="0"/>
              <a:t>16/12/20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B51EACD6-A525-4B49-8009-7F09B4461B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9569" y="1092200"/>
            <a:ext cx="5724862" cy="3172012"/>
          </a:xfrm>
        </p:spPr>
        <p:txBody>
          <a:bodyPr/>
          <a:lstStyle/>
          <a:p>
            <a:r>
              <a:rPr lang="en-US" sz="5000" dirty="0" smtClean="0"/>
              <a:t>Agrarian Crisis, Distress, Unrest; Peasant Movements &amp; Suicide</a:t>
            </a:r>
            <a:endParaRPr lang="en-US" sz="5000" dirty="0"/>
          </a:p>
        </p:txBody>
      </p:sp>
      <p:sp>
        <p:nvSpPr>
          <p:cNvPr id="3" name="Subtitle 2"/>
          <p:cNvSpPr>
            <a:spLocks noGrp="1"/>
          </p:cNvSpPr>
          <p:nvPr>
            <p:ph type="subTitle" idx="1"/>
          </p:nvPr>
        </p:nvSpPr>
        <p:spPr>
          <a:xfrm>
            <a:off x="1709569" y="4581712"/>
            <a:ext cx="5724862" cy="1930742"/>
          </a:xfrm>
        </p:spPr>
        <p:txBody>
          <a:bodyPr>
            <a:normAutofit/>
          </a:bodyPr>
          <a:lstStyle/>
          <a:p>
            <a:r>
              <a:rPr lang="en-US" dirty="0">
                <a:solidFill>
                  <a:schemeClr val="tx1"/>
                </a:solidFill>
              </a:rPr>
              <a:t>Dr. S. Mehdi Abbas </a:t>
            </a:r>
            <a:r>
              <a:rPr lang="en-US" dirty="0" err="1">
                <a:solidFill>
                  <a:schemeClr val="tx1"/>
                </a:solidFill>
              </a:rPr>
              <a:t>Zaidi</a:t>
            </a:r>
            <a:endParaRPr lang="en-US" dirty="0">
              <a:solidFill>
                <a:schemeClr val="tx1"/>
              </a:solidFill>
            </a:endParaRPr>
          </a:p>
          <a:p>
            <a:r>
              <a:rPr lang="en-US" sz="1600" dirty="0">
                <a:solidFill>
                  <a:schemeClr val="tx1"/>
                </a:solidFill>
              </a:rPr>
              <a:t>Associate Professor</a:t>
            </a:r>
          </a:p>
          <a:p>
            <a:r>
              <a:rPr lang="en-US" sz="1600" dirty="0">
                <a:solidFill>
                  <a:schemeClr val="tx1"/>
                </a:solidFill>
              </a:rPr>
              <a:t>Department of Sociology</a:t>
            </a:r>
          </a:p>
          <a:p>
            <a:r>
              <a:rPr lang="en-US" sz="1600" dirty="0">
                <a:solidFill>
                  <a:schemeClr val="tx1"/>
                </a:solidFill>
              </a:rPr>
              <a:t>Shia P.G. College, </a:t>
            </a:r>
            <a:r>
              <a:rPr lang="en-US" sz="1600" dirty="0" err="1">
                <a:solidFill>
                  <a:schemeClr val="tx1"/>
                </a:solidFill>
              </a:rPr>
              <a:t>Lucknow</a:t>
            </a:r>
            <a:endParaRPr lang="en-US" sz="1600" dirty="0">
              <a:solidFill>
                <a:schemeClr val="tx1"/>
              </a:solidFill>
            </a:endParaRPr>
          </a:p>
          <a:p>
            <a:r>
              <a:rPr lang="en-US" sz="1600" dirty="0">
                <a:solidFill>
                  <a:schemeClr val="tx1"/>
                </a:solidFill>
              </a:rPr>
              <a:t>E-mail - mehdi.abbas92@gmail.com</a:t>
            </a:r>
          </a:p>
          <a:p>
            <a:r>
              <a:rPr lang="en-US" sz="1600" dirty="0">
                <a:solidFill>
                  <a:schemeClr val="tx1"/>
                </a:solidFill>
              </a:rPr>
              <a:t>Contact No. - +91</a:t>
            </a:r>
            <a:r>
              <a:rPr lang="en-US" sz="1600">
                <a:solidFill>
                  <a:schemeClr val="tx1"/>
                </a:solidFill>
              </a:rPr>
              <a:t>-</a:t>
            </a:r>
            <a:r>
              <a:rPr lang="en-US" sz="1600" smtClean="0">
                <a:solidFill>
                  <a:schemeClr val="tx1"/>
                </a:solidFill>
              </a:rPr>
              <a:t>9839287412</a:t>
            </a:r>
            <a:endParaRPr lang="en-US" sz="1600" dirty="0">
              <a:solidFill>
                <a:schemeClr val="tx1"/>
              </a:solidFill>
            </a:endParaRPr>
          </a:p>
        </p:txBody>
      </p:sp>
    </p:spTree>
    <p:extLst>
      <p:ext uri="{BB962C8B-B14F-4D97-AF65-F5344CB8AC3E}">
        <p14:creationId xmlns:p14="http://schemas.microsoft.com/office/powerpoint/2010/main" val="7893011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Movements</a:t>
            </a:r>
            <a:endParaRPr lang="en-US" dirty="0"/>
          </a:p>
        </p:txBody>
      </p:sp>
      <p:sp>
        <p:nvSpPr>
          <p:cNvPr id="3" name="Content Placeholder 2"/>
          <p:cNvSpPr>
            <a:spLocks noGrp="1"/>
          </p:cNvSpPr>
          <p:nvPr>
            <p:ph idx="1"/>
          </p:nvPr>
        </p:nvSpPr>
        <p:spPr/>
        <p:txBody>
          <a:bodyPr>
            <a:normAutofit/>
          </a:bodyPr>
          <a:lstStyle/>
          <a:p>
            <a:r>
              <a:rPr lang="en-US" dirty="0"/>
              <a:t>Peasant movement is a social movement involved with the agricultural policy, which claims peasants rights</a:t>
            </a:r>
            <a:r>
              <a:rPr lang="en-US" dirty="0" smtClean="0"/>
              <a:t>.</a:t>
            </a:r>
          </a:p>
          <a:p>
            <a:r>
              <a:rPr lang="en-US" dirty="0" smtClean="0"/>
              <a:t>Peasant </a:t>
            </a:r>
            <a:r>
              <a:rPr lang="en-US" dirty="0"/>
              <a:t>movements were usually the result of stresses in the feudal and semi-feudal societies, and resulted in violent uprisings</a:t>
            </a:r>
            <a:r>
              <a:rPr lang="en-US" dirty="0" smtClean="0"/>
              <a:t>.</a:t>
            </a:r>
          </a:p>
          <a:p>
            <a:r>
              <a:rPr lang="en-US" dirty="0" smtClean="0"/>
              <a:t>Recent movements are </a:t>
            </a:r>
            <a:r>
              <a:rPr lang="en-US" dirty="0"/>
              <a:t>usually much less violent, and their demands are centered on better prices for agricultural produce, better wages and working conditions for the agricultural laborers, and increasing the agricultural production.</a:t>
            </a:r>
          </a:p>
        </p:txBody>
      </p:sp>
    </p:spTree>
    <p:extLst>
      <p:ext uri="{BB962C8B-B14F-4D97-AF65-F5344CB8AC3E}">
        <p14:creationId xmlns:p14="http://schemas.microsoft.com/office/powerpoint/2010/main" val="32562630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b="1" dirty="0"/>
              <a:t>Anthony </a:t>
            </a:r>
            <a:r>
              <a:rPr lang="en-US" b="1" dirty="0" smtClean="0"/>
              <a:t>Pereira</a:t>
            </a:r>
            <a:r>
              <a:rPr lang="en-US" dirty="0" smtClean="0"/>
              <a:t>, </a:t>
            </a:r>
            <a:r>
              <a:rPr lang="en-US" dirty="0"/>
              <a:t>has defined a peasant movement as a "social movement made up of peasants (small landholders or farm workers on large farms), usually inspired by the goal of improving the situation of peasants in a nation or territory"</a:t>
            </a:r>
            <a:r>
              <a:rPr lang="en-US" dirty="0" smtClean="0"/>
              <a:t>.</a:t>
            </a:r>
          </a:p>
          <a:p>
            <a:r>
              <a:rPr lang="en-US" dirty="0" smtClean="0"/>
              <a:t>Peasant movements are discussed in three categories:</a:t>
            </a:r>
          </a:p>
          <a:p>
            <a:pPr lvl="1"/>
            <a:r>
              <a:rPr lang="en-US" dirty="0" smtClean="0"/>
              <a:t>Pre-</a:t>
            </a:r>
            <a:r>
              <a:rPr lang="en-US" dirty="0" err="1" smtClean="0"/>
              <a:t>indepence</a:t>
            </a:r>
            <a:endParaRPr lang="en-US" dirty="0" smtClean="0"/>
          </a:p>
          <a:p>
            <a:pPr lvl="1"/>
            <a:r>
              <a:rPr lang="en-US" dirty="0" smtClean="0"/>
              <a:t>Post-independence</a:t>
            </a:r>
          </a:p>
          <a:p>
            <a:pPr lvl="1"/>
            <a:r>
              <a:rPr lang="en-US" dirty="0" smtClean="0"/>
              <a:t>Contemporary </a:t>
            </a:r>
            <a:endParaRPr lang="en-US" dirty="0"/>
          </a:p>
        </p:txBody>
      </p:sp>
    </p:spTree>
    <p:extLst>
      <p:ext uri="{BB962C8B-B14F-4D97-AF65-F5344CB8AC3E}">
        <p14:creationId xmlns:p14="http://schemas.microsoft.com/office/powerpoint/2010/main" val="3217608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Pre-independence Peasant Movements</a:t>
            </a:r>
            <a:endParaRPr lang="en-US" sz="4400" dirty="0"/>
          </a:p>
        </p:txBody>
      </p:sp>
      <p:sp>
        <p:nvSpPr>
          <p:cNvPr id="3" name="Content Placeholder 2"/>
          <p:cNvSpPr>
            <a:spLocks noGrp="1"/>
          </p:cNvSpPr>
          <p:nvPr>
            <p:ph idx="1"/>
          </p:nvPr>
        </p:nvSpPr>
        <p:spPr/>
        <p:txBody>
          <a:bodyPr/>
          <a:lstStyle/>
          <a:p>
            <a:r>
              <a:rPr lang="en-US" dirty="0"/>
              <a:t>Peasant movement in India arose during the British colonial period, when economic policies characterized in the ruin of traditional handicrafts leading to change of ownership, overcrowding of land, massive debt and impoverishment of peasantry</a:t>
            </a:r>
            <a:r>
              <a:rPr lang="en-US" dirty="0" smtClean="0"/>
              <a:t>.</a:t>
            </a:r>
          </a:p>
          <a:p>
            <a:r>
              <a:rPr lang="en-US" dirty="0"/>
              <a:t>The </a:t>
            </a:r>
            <a:r>
              <a:rPr lang="en-US" dirty="0" err="1"/>
              <a:t>Kisan</a:t>
            </a:r>
            <a:r>
              <a:rPr lang="en-US" dirty="0"/>
              <a:t> </a:t>
            </a:r>
            <a:r>
              <a:rPr lang="en-US" dirty="0" err="1"/>
              <a:t>Sabha</a:t>
            </a:r>
            <a:r>
              <a:rPr lang="en-US" dirty="0"/>
              <a:t> movement started in Bihar under the leadership of </a:t>
            </a:r>
            <a:r>
              <a:rPr lang="en-US" b="1" dirty="0"/>
              <a:t>Swami </a:t>
            </a:r>
            <a:r>
              <a:rPr lang="en-US" b="1" dirty="0" err="1"/>
              <a:t>Sahajanand</a:t>
            </a:r>
            <a:r>
              <a:rPr lang="en-US" b="1" dirty="0"/>
              <a:t> </a:t>
            </a:r>
            <a:r>
              <a:rPr lang="en-US" b="1" dirty="0" err="1"/>
              <a:t>Saraswati</a:t>
            </a:r>
            <a:r>
              <a:rPr lang="en-US" dirty="0"/>
              <a:t>, who formed the Bihar Provincial </a:t>
            </a:r>
            <a:r>
              <a:rPr lang="en-US" dirty="0" err="1"/>
              <a:t>Kisan</a:t>
            </a:r>
            <a:r>
              <a:rPr lang="en-US" dirty="0"/>
              <a:t> </a:t>
            </a:r>
            <a:r>
              <a:rPr lang="en-US" dirty="0" err="1"/>
              <a:t>Sabha</a:t>
            </a:r>
            <a:r>
              <a:rPr lang="en-US" dirty="0"/>
              <a:t> (BPKS) in 1929 to </a:t>
            </a:r>
            <a:r>
              <a:rPr lang="en-US" dirty="0" err="1"/>
              <a:t>mobilise</a:t>
            </a:r>
            <a:r>
              <a:rPr lang="en-US" dirty="0"/>
              <a:t> peasant grievances against the </a:t>
            </a:r>
            <a:r>
              <a:rPr lang="en-US" dirty="0" err="1"/>
              <a:t>zamindari</a:t>
            </a:r>
            <a:r>
              <a:rPr lang="en-US" dirty="0"/>
              <a:t> attacks on their occupancy rights.</a:t>
            </a:r>
          </a:p>
        </p:txBody>
      </p:sp>
    </p:spTree>
    <p:extLst>
      <p:ext uri="{BB962C8B-B14F-4D97-AF65-F5344CB8AC3E}">
        <p14:creationId xmlns:p14="http://schemas.microsoft.com/office/powerpoint/2010/main" val="6926466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All these radical developments on the peasant front culminated in the formation of the All India </a:t>
            </a:r>
            <a:r>
              <a:rPr lang="en-US" dirty="0" err="1"/>
              <a:t>Kisan</a:t>
            </a:r>
            <a:r>
              <a:rPr lang="en-US" dirty="0"/>
              <a:t> </a:t>
            </a:r>
            <a:r>
              <a:rPr lang="en-US" dirty="0" err="1"/>
              <a:t>Sabha</a:t>
            </a:r>
            <a:r>
              <a:rPr lang="en-US" dirty="0"/>
              <a:t> (AIKS) at the </a:t>
            </a:r>
            <a:r>
              <a:rPr lang="en-US" dirty="0" err="1"/>
              <a:t>Lucknow</a:t>
            </a:r>
            <a:r>
              <a:rPr lang="en-US" dirty="0"/>
              <a:t> session of the Indian National Congress in April </a:t>
            </a:r>
            <a:r>
              <a:rPr lang="en-US" dirty="0" smtClean="0"/>
              <a:t>1936.</a:t>
            </a:r>
          </a:p>
          <a:p>
            <a:r>
              <a:rPr lang="en-US" dirty="0" smtClean="0"/>
              <a:t>The </a:t>
            </a:r>
            <a:r>
              <a:rPr lang="en-US" dirty="0"/>
              <a:t>movement was increasingly dominated by Socialists and </a:t>
            </a:r>
            <a:r>
              <a:rPr lang="en-US" dirty="0" smtClean="0"/>
              <a:t>Communists.</a:t>
            </a:r>
          </a:p>
          <a:p>
            <a:endParaRPr lang="en-US" dirty="0"/>
          </a:p>
        </p:txBody>
      </p:sp>
    </p:spTree>
    <p:extLst>
      <p:ext uri="{BB962C8B-B14F-4D97-AF65-F5344CB8AC3E}">
        <p14:creationId xmlns:p14="http://schemas.microsoft.com/office/powerpoint/2010/main" val="13379143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err="1" smtClean="0"/>
              <a:t>Champaran</a:t>
            </a:r>
            <a:r>
              <a:rPr lang="en-US" sz="4800" dirty="0" smtClean="0"/>
              <a:t> Satyagraha </a:t>
            </a:r>
            <a:r>
              <a:rPr lang="en-US" sz="4000" dirty="0" smtClean="0"/>
              <a:t>(1917)</a:t>
            </a:r>
            <a:endParaRPr lang="en-US" sz="4000" dirty="0"/>
          </a:p>
        </p:txBody>
      </p:sp>
      <p:sp>
        <p:nvSpPr>
          <p:cNvPr id="3" name="Content Placeholder 2"/>
          <p:cNvSpPr>
            <a:spLocks noGrp="1"/>
          </p:cNvSpPr>
          <p:nvPr>
            <p:ph idx="1"/>
          </p:nvPr>
        </p:nvSpPr>
        <p:spPr/>
        <p:txBody>
          <a:bodyPr/>
          <a:lstStyle/>
          <a:p>
            <a:r>
              <a:rPr lang="en-US" dirty="0" err="1"/>
              <a:t>Gandhiji</a:t>
            </a:r>
            <a:r>
              <a:rPr lang="en-US" dirty="0"/>
              <a:t> </a:t>
            </a:r>
            <a:r>
              <a:rPr lang="en-US" dirty="0" smtClean="0"/>
              <a:t>lead </a:t>
            </a:r>
            <a:r>
              <a:rPr lang="en-US" dirty="0"/>
              <a:t>the </a:t>
            </a:r>
            <a:r>
              <a:rPr lang="en-US" dirty="0" err="1"/>
              <a:t>Champaran</a:t>
            </a:r>
            <a:r>
              <a:rPr lang="en-US" dirty="0"/>
              <a:t> (Bihar) and </a:t>
            </a:r>
            <a:r>
              <a:rPr lang="en-US" dirty="0" err="1"/>
              <a:t>Kheda</a:t>
            </a:r>
            <a:r>
              <a:rPr lang="en-US" dirty="0"/>
              <a:t> (Gujarat) peasant struggles</a:t>
            </a:r>
            <a:r>
              <a:rPr lang="en-US" dirty="0" smtClean="0"/>
              <a:t>.</a:t>
            </a:r>
          </a:p>
          <a:p>
            <a:r>
              <a:rPr lang="en-US" dirty="0"/>
              <a:t>The peasant movement of </a:t>
            </a:r>
            <a:r>
              <a:rPr lang="en-US" dirty="0" err="1"/>
              <a:t>Champaran</a:t>
            </a:r>
            <a:r>
              <a:rPr lang="en-US" dirty="0"/>
              <a:t> was launched in 1917-1918. </a:t>
            </a:r>
            <a:endParaRPr lang="en-US" dirty="0" smtClean="0"/>
          </a:p>
          <a:p>
            <a:r>
              <a:rPr lang="en-US" dirty="0" smtClean="0"/>
              <a:t>The </a:t>
            </a:r>
            <a:r>
              <a:rPr lang="en-US" dirty="0"/>
              <a:t>main aim was to create awakening among the peasantry against the European planters. </a:t>
            </a:r>
            <a:endParaRPr lang="en-US" dirty="0" smtClean="0"/>
          </a:p>
          <a:p>
            <a:r>
              <a:rPr lang="en-US" dirty="0" smtClean="0"/>
              <a:t>These </a:t>
            </a:r>
            <a:r>
              <a:rPr lang="en-US" dirty="0"/>
              <a:t>planters exploited the peasants without providing them adequate remuneration for their </a:t>
            </a:r>
            <a:r>
              <a:rPr lang="en-US" dirty="0" smtClean="0"/>
              <a:t>labor</a:t>
            </a:r>
            <a:r>
              <a:rPr lang="en-US" dirty="0"/>
              <a:t>.</a:t>
            </a:r>
          </a:p>
        </p:txBody>
      </p:sp>
    </p:spTree>
    <p:extLst>
      <p:ext uri="{BB962C8B-B14F-4D97-AF65-F5344CB8AC3E}">
        <p14:creationId xmlns:p14="http://schemas.microsoft.com/office/powerpoint/2010/main" val="103982534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Kheda</a:t>
            </a:r>
            <a:r>
              <a:rPr lang="en-US" dirty="0" smtClean="0"/>
              <a:t> Peasant Struggle </a:t>
            </a:r>
            <a:br>
              <a:rPr lang="en-US" dirty="0" smtClean="0"/>
            </a:br>
            <a:r>
              <a:rPr lang="en-US" sz="4000" dirty="0" smtClean="0"/>
              <a:t>(1919)</a:t>
            </a:r>
            <a:endParaRPr lang="en-US" sz="4000" dirty="0"/>
          </a:p>
        </p:txBody>
      </p:sp>
      <p:sp>
        <p:nvSpPr>
          <p:cNvPr id="3" name="Content Placeholder 2"/>
          <p:cNvSpPr>
            <a:spLocks noGrp="1"/>
          </p:cNvSpPr>
          <p:nvPr>
            <p:ph idx="1"/>
          </p:nvPr>
        </p:nvSpPr>
        <p:spPr>
          <a:xfrm>
            <a:off x="726141" y="1586753"/>
            <a:ext cx="7691719" cy="4971850"/>
          </a:xfrm>
        </p:spPr>
        <p:txBody>
          <a:bodyPr>
            <a:noAutofit/>
          </a:bodyPr>
          <a:lstStyle/>
          <a:p>
            <a:r>
              <a:rPr lang="en-US" sz="2300" dirty="0"/>
              <a:t>The peasantry of </a:t>
            </a:r>
            <a:r>
              <a:rPr lang="en-US" sz="2300" dirty="0" err="1"/>
              <a:t>Kheda</a:t>
            </a:r>
            <a:r>
              <a:rPr lang="en-US" sz="2300" dirty="0"/>
              <a:t> consisted mainly of </a:t>
            </a:r>
            <a:r>
              <a:rPr lang="en-US" sz="2300" dirty="0" err="1"/>
              <a:t>Patidars</a:t>
            </a:r>
            <a:r>
              <a:rPr lang="en-US" sz="2300" dirty="0"/>
              <a:t> who were known for their skills in agriculture. </a:t>
            </a:r>
            <a:endParaRPr lang="en-US" sz="2300" dirty="0" smtClean="0"/>
          </a:p>
          <a:p>
            <a:r>
              <a:rPr lang="en-US" sz="2300" dirty="0" smtClean="0"/>
              <a:t>The </a:t>
            </a:r>
            <a:r>
              <a:rPr lang="en-US" sz="2300" dirty="0" err="1"/>
              <a:t>Patidars</a:t>
            </a:r>
            <a:r>
              <a:rPr lang="en-US" sz="2300" dirty="0"/>
              <a:t> were well-educated. </a:t>
            </a:r>
            <a:endParaRPr lang="en-US" sz="2300" dirty="0" smtClean="0"/>
          </a:p>
          <a:p>
            <a:r>
              <a:rPr lang="en-US" sz="2300" dirty="0" err="1" smtClean="0"/>
              <a:t>Kheda</a:t>
            </a:r>
            <a:r>
              <a:rPr lang="en-US" sz="2300" dirty="0" smtClean="0"/>
              <a:t> </a:t>
            </a:r>
            <a:r>
              <a:rPr lang="en-US" sz="2300" dirty="0"/>
              <a:t>is situated in the central part of Gujarat and was quite fertile for the cultivation of tobacco and cotton crops</a:t>
            </a:r>
            <a:r>
              <a:rPr lang="en-US" sz="2300" dirty="0" smtClean="0"/>
              <a:t>.</a:t>
            </a:r>
          </a:p>
          <a:p>
            <a:r>
              <a:rPr lang="en-US" sz="2300" dirty="0" smtClean="0"/>
              <a:t>The </a:t>
            </a:r>
            <a:r>
              <a:rPr lang="en-US" sz="2300" dirty="0"/>
              <a:t>government increased the tax, which was not acceptable to the peasants</a:t>
            </a:r>
            <a:r>
              <a:rPr lang="en-US" sz="2300" dirty="0" smtClean="0"/>
              <a:t>.</a:t>
            </a:r>
          </a:p>
          <a:p>
            <a:r>
              <a:rPr lang="en-US" sz="2300" dirty="0"/>
              <a:t>It was lead by </a:t>
            </a:r>
            <a:r>
              <a:rPr lang="en-US" sz="2300" dirty="0" err="1"/>
              <a:t>Gandhiji</a:t>
            </a:r>
            <a:r>
              <a:rPr lang="en-US" sz="2300" dirty="0"/>
              <a:t>, </a:t>
            </a:r>
            <a:r>
              <a:rPr lang="en-US" sz="2300" dirty="0" err="1"/>
              <a:t>Sardar</a:t>
            </a:r>
            <a:r>
              <a:rPr lang="en-US" sz="2300" dirty="0"/>
              <a:t> </a:t>
            </a:r>
            <a:r>
              <a:rPr lang="en-US" sz="2300" dirty="0" err="1"/>
              <a:t>Vallabhbhai</a:t>
            </a:r>
            <a:r>
              <a:rPr lang="en-US" sz="2300" dirty="0"/>
              <a:t> Patel, N.M. </a:t>
            </a:r>
            <a:r>
              <a:rPr lang="en-US" sz="2300" dirty="0" smtClean="0"/>
              <a:t>Joshi.</a:t>
            </a:r>
            <a:endParaRPr lang="en-US" sz="2300" dirty="0"/>
          </a:p>
        </p:txBody>
      </p:sp>
    </p:spTree>
    <p:extLst>
      <p:ext uri="{BB962C8B-B14F-4D97-AF65-F5344CB8AC3E}">
        <p14:creationId xmlns:p14="http://schemas.microsoft.com/office/powerpoint/2010/main" val="12645153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Bardoli</a:t>
            </a:r>
            <a:r>
              <a:rPr lang="en-US" dirty="0" smtClean="0"/>
              <a:t> Movement </a:t>
            </a:r>
            <a:r>
              <a:rPr lang="en-US" sz="3600" dirty="0" smtClean="0"/>
              <a:t>(1925)</a:t>
            </a:r>
            <a:endParaRPr lang="en-US" dirty="0"/>
          </a:p>
        </p:txBody>
      </p:sp>
      <p:sp>
        <p:nvSpPr>
          <p:cNvPr id="3" name="Content Placeholder 2"/>
          <p:cNvSpPr>
            <a:spLocks noGrp="1"/>
          </p:cNvSpPr>
          <p:nvPr>
            <p:ph idx="1"/>
          </p:nvPr>
        </p:nvSpPr>
        <p:spPr/>
        <p:txBody>
          <a:bodyPr/>
          <a:lstStyle/>
          <a:p>
            <a:r>
              <a:rPr lang="en-US" dirty="0"/>
              <a:t>In the year 1925, the </a:t>
            </a:r>
            <a:r>
              <a:rPr lang="en-US" dirty="0" err="1"/>
              <a:t>taluka</a:t>
            </a:r>
            <a:r>
              <a:rPr lang="en-US" dirty="0"/>
              <a:t> of </a:t>
            </a:r>
            <a:r>
              <a:rPr lang="en-US" dirty="0" err="1"/>
              <a:t>Bardoli</a:t>
            </a:r>
            <a:r>
              <a:rPr lang="en-US" dirty="0"/>
              <a:t> suffered from heavy floods and severe famine which affected the crops very badly. </a:t>
            </a:r>
            <a:endParaRPr lang="en-US" dirty="0" smtClean="0"/>
          </a:p>
          <a:p>
            <a:r>
              <a:rPr lang="en-US" dirty="0" smtClean="0"/>
              <a:t>This </a:t>
            </a:r>
            <a:r>
              <a:rPr lang="en-US" dirty="0"/>
              <a:t>situation led the farmers to face great financial troubles</a:t>
            </a:r>
            <a:r>
              <a:rPr lang="en-US" dirty="0" smtClean="0"/>
              <a:t>.</a:t>
            </a:r>
          </a:p>
          <a:p>
            <a:r>
              <a:rPr lang="en-US" dirty="0" smtClean="0"/>
              <a:t>The </a:t>
            </a:r>
            <a:r>
              <a:rPr lang="en-US" dirty="0"/>
              <a:t>Government refused to reduce the tax rate. </a:t>
            </a:r>
            <a:endParaRPr lang="en-US" dirty="0" smtClean="0"/>
          </a:p>
          <a:p>
            <a:r>
              <a:rPr lang="en-US" dirty="0" smtClean="0"/>
              <a:t>The </a:t>
            </a:r>
            <a:r>
              <a:rPr lang="en-US" dirty="0"/>
              <a:t>farmers were in a very pitiable state whereby they barely had anything enough to pay the tax, so, the farmers of </a:t>
            </a:r>
            <a:r>
              <a:rPr lang="en-US" dirty="0" err="1" smtClean="0"/>
              <a:t>Bardoli</a:t>
            </a:r>
            <a:r>
              <a:rPr lang="en-US" dirty="0" smtClean="0"/>
              <a:t> refused </a:t>
            </a:r>
            <a:r>
              <a:rPr lang="en-US" dirty="0"/>
              <a:t>to pay the taxes.</a:t>
            </a:r>
          </a:p>
          <a:p>
            <a:endParaRPr lang="en-US" dirty="0"/>
          </a:p>
        </p:txBody>
      </p:sp>
    </p:spTree>
    <p:extLst>
      <p:ext uri="{BB962C8B-B14F-4D97-AF65-F5344CB8AC3E}">
        <p14:creationId xmlns:p14="http://schemas.microsoft.com/office/powerpoint/2010/main" val="3888283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Moplah</a:t>
            </a:r>
            <a:r>
              <a:rPr lang="en-US" dirty="0" smtClean="0"/>
              <a:t> Rebellion </a:t>
            </a:r>
            <a:r>
              <a:rPr lang="en-US" sz="4000" dirty="0" smtClean="0"/>
              <a:t>(1921)</a:t>
            </a:r>
            <a:endParaRPr lang="en-US" dirty="0"/>
          </a:p>
        </p:txBody>
      </p:sp>
      <p:sp>
        <p:nvSpPr>
          <p:cNvPr id="3" name="Content Placeholder 2"/>
          <p:cNvSpPr>
            <a:spLocks noGrp="1"/>
          </p:cNvSpPr>
          <p:nvPr>
            <p:ph idx="1"/>
          </p:nvPr>
        </p:nvSpPr>
        <p:spPr>
          <a:xfrm>
            <a:off x="726141" y="1586753"/>
            <a:ext cx="7691719" cy="4875400"/>
          </a:xfrm>
        </p:spPr>
        <p:txBody>
          <a:bodyPr>
            <a:noAutofit/>
          </a:bodyPr>
          <a:lstStyle/>
          <a:p>
            <a:r>
              <a:rPr lang="en-US" sz="2100" dirty="0" smtClean="0"/>
              <a:t>The </a:t>
            </a:r>
            <a:r>
              <a:rPr lang="en-US" sz="2100" dirty="0" err="1"/>
              <a:t>Moplahs</a:t>
            </a:r>
            <a:r>
              <a:rPr lang="en-US" sz="2100" dirty="0"/>
              <a:t> worked as small agricul­turists who were the tenants of the big landlords. </a:t>
            </a:r>
            <a:endParaRPr lang="en-US" sz="2100" dirty="0" smtClean="0"/>
          </a:p>
          <a:p>
            <a:r>
              <a:rPr lang="en-US" sz="2100" dirty="0" smtClean="0"/>
              <a:t>These </a:t>
            </a:r>
            <a:r>
              <a:rPr lang="en-US" sz="2100" dirty="0"/>
              <a:t>landlords belonged to the high- caste Hindus. </a:t>
            </a:r>
            <a:endParaRPr lang="en-US" sz="2100" dirty="0" smtClean="0"/>
          </a:p>
          <a:p>
            <a:r>
              <a:rPr lang="en-US" sz="2100" dirty="0" smtClean="0"/>
              <a:t>The </a:t>
            </a:r>
            <a:r>
              <a:rPr lang="en-US" sz="2100" dirty="0" err="1"/>
              <a:t>Moplahs</a:t>
            </a:r>
            <a:r>
              <a:rPr lang="en-US" sz="2100" dirty="0"/>
              <a:t> acquired the status of warriors by adopting the traditional ways of </a:t>
            </a:r>
            <a:r>
              <a:rPr lang="en-US" sz="2100" dirty="0" err="1"/>
              <a:t>Nayars</a:t>
            </a:r>
            <a:r>
              <a:rPr lang="en-US" sz="2100" dirty="0"/>
              <a:t>. The </a:t>
            </a:r>
            <a:r>
              <a:rPr lang="en-US" sz="2100" dirty="0" err="1"/>
              <a:t>Moplah</a:t>
            </a:r>
            <a:r>
              <a:rPr lang="en-US" sz="2100" dirty="0"/>
              <a:t> Peasant Movement started in August 1921</a:t>
            </a:r>
            <a:r>
              <a:rPr lang="en-US" sz="2100" dirty="0" smtClean="0"/>
              <a:t>.</a:t>
            </a:r>
          </a:p>
          <a:p>
            <a:r>
              <a:rPr lang="en-US" sz="2100" dirty="0"/>
              <a:t>The government officials in alliance with the Hindu landlords oppressed the </a:t>
            </a:r>
            <a:r>
              <a:rPr lang="en-US" sz="2100" dirty="0" err="1"/>
              <a:t>Moplah</a:t>
            </a:r>
            <a:r>
              <a:rPr lang="en-US" sz="2100" dirty="0"/>
              <a:t> peasants. </a:t>
            </a:r>
            <a:endParaRPr lang="en-US" sz="2100" dirty="0" smtClean="0"/>
          </a:p>
          <a:p>
            <a:r>
              <a:rPr lang="en-US" sz="2100" dirty="0"/>
              <a:t>Most of their grievances were related to security of tenure, high rents, renewal fees, and other unfair exactions of the landlords.</a:t>
            </a:r>
          </a:p>
        </p:txBody>
      </p:sp>
    </p:spTree>
    <p:extLst>
      <p:ext uri="{BB962C8B-B14F-4D97-AF65-F5344CB8AC3E}">
        <p14:creationId xmlns:p14="http://schemas.microsoft.com/office/powerpoint/2010/main" val="35229197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Post-Independence Peasant Movements</a:t>
            </a:r>
            <a:endParaRPr lang="en-US" sz="4400" dirty="0"/>
          </a:p>
        </p:txBody>
      </p:sp>
      <p:sp>
        <p:nvSpPr>
          <p:cNvPr id="3" name="Content Placeholder 2"/>
          <p:cNvSpPr>
            <a:spLocks noGrp="1"/>
          </p:cNvSpPr>
          <p:nvPr>
            <p:ph idx="1"/>
          </p:nvPr>
        </p:nvSpPr>
        <p:spPr>
          <a:xfrm>
            <a:off x="726141" y="1586753"/>
            <a:ext cx="7691719" cy="4939700"/>
          </a:xfrm>
        </p:spPr>
        <p:txBody>
          <a:bodyPr>
            <a:normAutofit/>
          </a:bodyPr>
          <a:lstStyle/>
          <a:p>
            <a:r>
              <a:rPr lang="en-US" sz="2200" dirty="0"/>
              <a:t>The Post-independent India saw broadly two kinds of peasant or farmers’ struggles in the recent </a:t>
            </a:r>
            <a:r>
              <a:rPr lang="en-US" sz="2200" dirty="0" smtClean="0"/>
              <a:t>past.</a:t>
            </a:r>
          </a:p>
          <a:p>
            <a:r>
              <a:rPr lang="en-US" sz="2200" dirty="0" smtClean="0"/>
              <a:t>Peasant </a:t>
            </a:r>
            <a:r>
              <a:rPr lang="en-US" sz="2200" dirty="0"/>
              <a:t>movements led by Marxist and Socialists- such </a:t>
            </a:r>
            <a:r>
              <a:rPr lang="en-US" sz="2200" dirty="0" smtClean="0"/>
              <a:t>as:</a:t>
            </a:r>
          </a:p>
          <a:p>
            <a:pPr lvl="1"/>
            <a:r>
              <a:rPr lang="en-US" sz="2100" dirty="0" err="1" smtClean="0"/>
              <a:t>Telangana</a:t>
            </a:r>
            <a:r>
              <a:rPr lang="en-US" sz="2100" dirty="0" smtClean="0"/>
              <a:t> </a:t>
            </a:r>
            <a:r>
              <a:rPr lang="en-US" sz="2100" dirty="0"/>
              <a:t>Movement (1946–51), </a:t>
            </a:r>
            <a:endParaRPr lang="en-US" sz="2100" dirty="0" smtClean="0"/>
          </a:p>
          <a:p>
            <a:pPr lvl="1"/>
            <a:r>
              <a:rPr lang="en-US" sz="2100" dirty="0" err="1" smtClean="0"/>
              <a:t>Tebagha</a:t>
            </a:r>
            <a:r>
              <a:rPr lang="en-US" sz="2100" dirty="0" smtClean="0"/>
              <a:t> </a:t>
            </a:r>
            <a:r>
              <a:rPr lang="en-US" sz="2100" dirty="0"/>
              <a:t>movement (1946–1949), </a:t>
            </a:r>
            <a:endParaRPr lang="en-US" sz="2100" dirty="0" smtClean="0"/>
          </a:p>
          <a:p>
            <a:pPr lvl="1"/>
            <a:r>
              <a:rPr lang="en-US" sz="2100" dirty="0" err="1" smtClean="0"/>
              <a:t>Kagodu</a:t>
            </a:r>
            <a:r>
              <a:rPr lang="en-US" sz="2100" dirty="0" smtClean="0"/>
              <a:t> </a:t>
            </a:r>
            <a:r>
              <a:rPr lang="en-US" sz="2100" dirty="0"/>
              <a:t>Satyagraha (1951), </a:t>
            </a:r>
            <a:r>
              <a:rPr lang="en-US" sz="2100" dirty="0" smtClean="0"/>
              <a:t>and</a:t>
            </a:r>
          </a:p>
          <a:p>
            <a:pPr lvl="1"/>
            <a:r>
              <a:rPr lang="en-US" sz="2100" dirty="0" err="1" smtClean="0"/>
              <a:t>Naxalbari</a:t>
            </a:r>
            <a:r>
              <a:rPr lang="en-US" sz="2100" dirty="0" smtClean="0"/>
              <a:t> </a:t>
            </a:r>
            <a:r>
              <a:rPr lang="en-US" sz="2100" dirty="0"/>
              <a:t>Movement (1967</a:t>
            </a:r>
            <a:r>
              <a:rPr lang="en-US" sz="2100" dirty="0" smtClean="0"/>
              <a:t>).</a:t>
            </a:r>
          </a:p>
          <a:p>
            <a:r>
              <a:rPr lang="en-US" sz="2200" smtClean="0"/>
              <a:t>Farmers</a:t>
            </a:r>
            <a:r>
              <a:rPr lang="en-US" sz="2200" dirty="0"/>
              <a:t>’ movement led by rich farmers in Uttar Pradesh, Karnataka, Maharashtra, Punjab and Gujarat.</a:t>
            </a:r>
          </a:p>
        </p:txBody>
      </p:sp>
    </p:spTree>
    <p:extLst>
      <p:ext uri="{BB962C8B-B14F-4D97-AF65-F5344CB8AC3E}">
        <p14:creationId xmlns:p14="http://schemas.microsoft.com/office/powerpoint/2010/main" val="12916514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Telangana</a:t>
            </a:r>
            <a:r>
              <a:rPr lang="en-US" dirty="0" smtClean="0"/>
              <a:t> Movement </a:t>
            </a:r>
            <a:r>
              <a:rPr lang="en-US" sz="3600" dirty="0" smtClean="0"/>
              <a:t>(1946-51)</a:t>
            </a:r>
            <a:endParaRPr lang="en-US" sz="3600" dirty="0"/>
          </a:p>
        </p:txBody>
      </p:sp>
      <p:sp>
        <p:nvSpPr>
          <p:cNvPr id="3" name="Content Placeholder 2"/>
          <p:cNvSpPr>
            <a:spLocks noGrp="1"/>
          </p:cNvSpPr>
          <p:nvPr>
            <p:ph idx="1"/>
          </p:nvPr>
        </p:nvSpPr>
        <p:spPr>
          <a:xfrm>
            <a:off x="726141" y="1586753"/>
            <a:ext cx="7691719" cy="4955775"/>
          </a:xfrm>
        </p:spPr>
        <p:txBody>
          <a:bodyPr>
            <a:noAutofit/>
          </a:bodyPr>
          <a:lstStyle/>
          <a:p>
            <a:r>
              <a:rPr lang="en-US" dirty="0"/>
              <a:t>This movement was started against the </a:t>
            </a:r>
            <a:r>
              <a:rPr lang="en-US" dirty="0" err="1"/>
              <a:t>Nizam</a:t>
            </a:r>
            <a:r>
              <a:rPr lang="en-US" dirty="0"/>
              <a:t> of Hyderabad</a:t>
            </a:r>
            <a:r>
              <a:rPr lang="en-US" dirty="0" smtClean="0"/>
              <a:t>.</a:t>
            </a:r>
          </a:p>
          <a:p>
            <a:r>
              <a:rPr lang="en-US" dirty="0"/>
              <a:t>The agrarian structure fol­lowed the feudal system at this time. </a:t>
            </a:r>
            <a:endParaRPr lang="en-US" dirty="0" smtClean="0"/>
          </a:p>
          <a:p>
            <a:r>
              <a:rPr lang="en-US" dirty="0"/>
              <a:t>The main commercial crops of the </a:t>
            </a:r>
            <a:r>
              <a:rPr lang="en-US" dirty="0" err="1"/>
              <a:t>Telangana</a:t>
            </a:r>
            <a:r>
              <a:rPr lang="en-US" dirty="0"/>
              <a:t> region were groundnut, tobacco, and castor seed, which were cultivated by the landowning Brahmins. </a:t>
            </a:r>
            <a:endParaRPr lang="en-US" dirty="0" smtClean="0"/>
          </a:p>
          <a:p>
            <a:r>
              <a:rPr lang="en-US" dirty="0"/>
              <a:t>the Brahmins, </a:t>
            </a:r>
            <a:r>
              <a:rPr lang="en-US" dirty="0" err="1"/>
              <a:t>Marwaris</a:t>
            </a:r>
            <a:r>
              <a:rPr lang="en-US" dirty="0"/>
              <a:t>, Muslims, and </a:t>
            </a:r>
            <a:r>
              <a:rPr lang="en-US" dirty="0" err="1"/>
              <a:t>Vaisyas</a:t>
            </a:r>
            <a:r>
              <a:rPr lang="en-US" dirty="0"/>
              <a:t> showed interest in gaining and acquiring the lands. </a:t>
            </a:r>
            <a:endParaRPr lang="en-US" dirty="0" smtClean="0"/>
          </a:p>
        </p:txBody>
      </p:sp>
    </p:spTree>
    <p:extLst>
      <p:ext uri="{BB962C8B-B14F-4D97-AF65-F5344CB8AC3E}">
        <p14:creationId xmlns:p14="http://schemas.microsoft.com/office/powerpoint/2010/main" val="23189161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Agrarian Crisis</a:t>
            </a:r>
            <a:endParaRPr lang="en-US" dirty="0"/>
          </a:p>
        </p:txBody>
      </p:sp>
      <p:sp>
        <p:nvSpPr>
          <p:cNvPr id="3" name="Content Placeholder 2"/>
          <p:cNvSpPr>
            <a:spLocks noGrp="1"/>
          </p:cNvSpPr>
          <p:nvPr>
            <p:ph idx="1"/>
          </p:nvPr>
        </p:nvSpPr>
        <p:spPr/>
        <p:txBody>
          <a:bodyPr>
            <a:normAutofit/>
          </a:bodyPr>
          <a:lstStyle/>
          <a:p>
            <a:r>
              <a:rPr lang="en-US" dirty="0" smtClean="0"/>
              <a:t>Agrarian </a:t>
            </a:r>
            <a:r>
              <a:rPr lang="en-US" dirty="0"/>
              <a:t>crises mean the sharpening and explosion of the specific contradiction of reproduction of capital in agriculture</a:t>
            </a:r>
          </a:p>
          <a:p>
            <a:r>
              <a:rPr lang="en-US" dirty="0" smtClean="0"/>
              <a:t>In </a:t>
            </a:r>
            <a:r>
              <a:rPr lang="en-US" dirty="0"/>
              <a:t>the opinion of </a:t>
            </a:r>
            <a:r>
              <a:rPr lang="en-US" b="1" dirty="0" err="1"/>
              <a:t>Prabhat</a:t>
            </a:r>
            <a:r>
              <a:rPr lang="en-US" b="1" dirty="0"/>
              <a:t> </a:t>
            </a:r>
            <a:r>
              <a:rPr lang="en-US" b="1" dirty="0" err="1" smtClean="0"/>
              <a:t>Patnaik</a:t>
            </a:r>
            <a:r>
              <a:rPr lang="en-US" b="1" dirty="0" smtClean="0"/>
              <a:t>, </a:t>
            </a:r>
            <a:r>
              <a:rPr lang="en-US" dirty="0"/>
              <a:t>this crisis in Indian agriculture is “unparalleled since independence and reminiscent only of the agrarian crisis of pre-war and war days”</a:t>
            </a:r>
            <a:r>
              <a:rPr lang="en-US" dirty="0" smtClean="0"/>
              <a:t>.</a:t>
            </a:r>
          </a:p>
          <a:p>
            <a:r>
              <a:rPr lang="en-US" dirty="0"/>
              <a:t>According to </a:t>
            </a:r>
            <a:r>
              <a:rPr lang="en-US" b="1" dirty="0" err="1" smtClean="0"/>
              <a:t>Sahai</a:t>
            </a:r>
            <a:r>
              <a:rPr lang="en-US" dirty="0" smtClean="0"/>
              <a:t>, </a:t>
            </a:r>
            <a:r>
              <a:rPr lang="en-US" dirty="0"/>
              <a:t>the most tragic face of India’s agrarian crisis is seen in the increasing number of farmer </a:t>
            </a:r>
            <a:r>
              <a:rPr lang="en-US" dirty="0" smtClean="0"/>
              <a:t>suicides.</a:t>
            </a:r>
          </a:p>
        </p:txBody>
      </p:sp>
    </p:spTree>
    <p:extLst>
      <p:ext uri="{BB962C8B-B14F-4D97-AF65-F5344CB8AC3E}">
        <p14:creationId xmlns:p14="http://schemas.microsoft.com/office/powerpoint/2010/main" val="23794257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 </a:t>
            </a:r>
            <a:endParaRPr lang="en-US" dirty="0"/>
          </a:p>
        </p:txBody>
      </p:sp>
      <p:sp>
        <p:nvSpPr>
          <p:cNvPr id="3" name="Content Placeholder 2"/>
          <p:cNvSpPr>
            <a:spLocks noGrp="1"/>
          </p:cNvSpPr>
          <p:nvPr>
            <p:ph idx="1"/>
          </p:nvPr>
        </p:nvSpPr>
        <p:spPr>
          <a:xfrm>
            <a:off x="726141" y="1586753"/>
            <a:ext cx="7691719" cy="4827175"/>
          </a:xfrm>
        </p:spPr>
        <p:txBody>
          <a:bodyPr>
            <a:normAutofit/>
          </a:bodyPr>
          <a:lstStyle/>
          <a:p>
            <a:r>
              <a:rPr lang="en-US" dirty="0"/>
              <a:t>This resulted in sliding down of the status of the peasant proprietors to that of tenants at will sharecroppers and landless laborers.</a:t>
            </a:r>
          </a:p>
          <a:p>
            <a:r>
              <a:rPr lang="en-US" dirty="0"/>
              <a:t>The cultivators were oppressed and exploited by these intermediaries who were appointed by the </a:t>
            </a:r>
            <a:r>
              <a:rPr lang="en-US" dirty="0" err="1"/>
              <a:t>Nizam</a:t>
            </a:r>
            <a:r>
              <a:rPr lang="en-US" dirty="0" smtClean="0"/>
              <a:t>.</a:t>
            </a:r>
          </a:p>
          <a:p>
            <a:r>
              <a:rPr lang="en-US" dirty="0" smtClean="0"/>
              <a:t>The </a:t>
            </a:r>
            <a:r>
              <a:rPr lang="en-US" dirty="0" err="1"/>
              <a:t>Nizam</a:t>
            </a:r>
            <a:r>
              <a:rPr lang="en-US" dirty="0"/>
              <a:t> provided the irrigation facilities, most of these facilities were utilized by the big farmers only.</a:t>
            </a:r>
          </a:p>
          <a:p>
            <a:r>
              <a:rPr lang="en-US" dirty="0"/>
              <a:t>The agricultural economy also underwent many changes; it was transformed more into a market economy than a subsistent one. </a:t>
            </a:r>
            <a:endParaRPr lang="en-US" dirty="0" smtClean="0"/>
          </a:p>
        </p:txBody>
      </p:sp>
    </p:spTree>
    <p:extLst>
      <p:ext uri="{BB962C8B-B14F-4D97-AF65-F5344CB8AC3E}">
        <p14:creationId xmlns:p14="http://schemas.microsoft.com/office/powerpoint/2010/main" val="18092192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lnSpcReduction="10000"/>
          </a:bodyPr>
          <a:lstStyle/>
          <a:p>
            <a:r>
              <a:rPr lang="en-US" dirty="0"/>
              <a:t>Such change did not improve the status of the tenants and sharecroppers.</a:t>
            </a:r>
          </a:p>
          <a:p>
            <a:r>
              <a:rPr lang="en-US" dirty="0" smtClean="0"/>
              <a:t>The </a:t>
            </a:r>
            <a:r>
              <a:rPr lang="en-US" dirty="0"/>
              <a:t>Communist Party of India initiated the </a:t>
            </a:r>
            <a:r>
              <a:rPr lang="en-US" dirty="0" err="1"/>
              <a:t>Telangana</a:t>
            </a:r>
            <a:r>
              <a:rPr lang="en-US" dirty="0"/>
              <a:t> Peasant struggle. </a:t>
            </a:r>
            <a:endParaRPr lang="en-US" dirty="0" smtClean="0"/>
          </a:p>
          <a:p>
            <a:r>
              <a:rPr lang="en-US" dirty="0" smtClean="0"/>
              <a:t>The </a:t>
            </a:r>
            <a:r>
              <a:rPr lang="en-US" dirty="0"/>
              <a:t>Communist Party started working in the </a:t>
            </a:r>
            <a:r>
              <a:rPr lang="en-US" dirty="0" err="1"/>
              <a:t>Telangana</a:t>
            </a:r>
            <a:r>
              <a:rPr lang="en-US" dirty="0"/>
              <a:t> region from 1936</a:t>
            </a:r>
            <a:r>
              <a:rPr lang="en-US" dirty="0" smtClean="0"/>
              <a:t>.</a:t>
            </a:r>
          </a:p>
          <a:p>
            <a:r>
              <a:rPr lang="en-US" dirty="0"/>
              <a:t>The prices of food and other commodities increased</a:t>
            </a:r>
            <a:r>
              <a:rPr lang="en-US" dirty="0" smtClean="0"/>
              <a:t>.</a:t>
            </a:r>
          </a:p>
          <a:p>
            <a:r>
              <a:rPr lang="en-US" dirty="0"/>
              <a:t>The year 1946 proved to be a crisis time for both the tenants and the sharecroppers. </a:t>
            </a:r>
            <a:endParaRPr lang="en-US" dirty="0" smtClean="0"/>
          </a:p>
          <a:p>
            <a:endParaRPr lang="en-US" dirty="0"/>
          </a:p>
        </p:txBody>
      </p:sp>
    </p:spTree>
    <p:extLst>
      <p:ext uri="{BB962C8B-B14F-4D97-AF65-F5344CB8AC3E}">
        <p14:creationId xmlns:p14="http://schemas.microsoft.com/office/powerpoint/2010/main" val="40364776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This year provided all the opportunities for launching a peasant struggle.</a:t>
            </a:r>
          </a:p>
          <a:p>
            <a:r>
              <a:rPr lang="en-US" dirty="0"/>
              <a:t>The Indian army marched into the state of Hyderabad on 13 September 1948. </a:t>
            </a:r>
            <a:endParaRPr lang="en-US" dirty="0" smtClean="0"/>
          </a:p>
          <a:p>
            <a:r>
              <a:rPr lang="en-US" dirty="0" smtClean="0"/>
              <a:t>The </a:t>
            </a:r>
            <a:r>
              <a:rPr lang="en-US" dirty="0"/>
              <a:t>police action taken by the newly framed Central Government was quick in putting down the peasant movement</a:t>
            </a:r>
            <a:r>
              <a:rPr lang="en-US" dirty="0" smtClean="0"/>
              <a:t>.</a:t>
            </a:r>
          </a:p>
          <a:p>
            <a:endParaRPr lang="en-US" dirty="0"/>
          </a:p>
          <a:p>
            <a:endParaRPr lang="en-US" dirty="0"/>
          </a:p>
        </p:txBody>
      </p:sp>
    </p:spTree>
    <p:extLst>
      <p:ext uri="{BB962C8B-B14F-4D97-AF65-F5344CB8AC3E}">
        <p14:creationId xmlns:p14="http://schemas.microsoft.com/office/powerpoint/2010/main" val="4266758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Tebhaga</a:t>
            </a:r>
            <a:r>
              <a:rPr lang="en-US" dirty="0" smtClean="0"/>
              <a:t> Movement </a:t>
            </a:r>
            <a:r>
              <a:rPr lang="en-US" sz="3600" dirty="0" smtClean="0"/>
              <a:t>(1946-49)</a:t>
            </a:r>
            <a:endParaRPr lang="en-US" dirty="0"/>
          </a:p>
        </p:txBody>
      </p:sp>
      <p:sp>
        <p:nvSpPr>
          <p:cNvPr id="3" name="Content Placeholder 2"/>
          <p:cNvSpPr>
            <a:spLocks noGrp="1"/>
          </p:cNvSpPr>
          <p:nvPr>
            <p:ph idx="1"/>
          </p:nvPr>
        </p:nvSpPr>
        <p:spPr>
          <a:xfrm>
            <a:off x="726141" y="1586753"/>
            <a:ext cx="7691719" cy="4811100"/>
          </a:xfrm>
        </p:spPr>
        <p:txBody>
          <a:bodyPr>
            <a:normAutofit/>
          </a:bodyPr>
          <a:lstStyle/>
          <a:p>
            <a:r>
              <a:rPr lang="en-US" dirty="0"/>
              <a:t>It was a sharecropper’s movement, which demanded two-thirds for themselves and one-third for the landlord. </a:t>
            </a:r>
            <a:endParaRPr lang="en-US" dirty="0" smtClean="0"/>
          </a:p>
          <a:p>
            <a:r>
              <a:rPr lang="en-US" dirty="0"/>
              <a:t>The crop sharing system at that time was known as </a:t>
            </a:r>
            <a:r>
              <a:rPr lang="en-US" dirty="0" err="1"/>
              <a:t>barga</a:t>
            </a:r>
            <a:r>
              <a:rPr lang="en-US" dirty="0"/>
              <a:t>, </a:t>
            </a:r>
            <a:r>
              <a:rPr lang="en-US" dirty="0" err="1"/>
              <a:t>adhi</a:t>
            </a:r>
            <a:r>
              <a:rPr lang="en-US" dirty="0"/>
              <a:t>, </a:t>
            </a:r>
            <a:r>
              <a:rPr lang="en-US" dirty="0" err="1"/>
              <a:t>bhagi</a:t>
            </a:r>
            <a:r>
              <a:rPr lang="en-US" dirty="0"/>
              <a:t>, etc., and the sharecroppers were called as </a:t>
            </a:r>
            <a:r>
              <a:rPr lang="en-US" dirty="0" err="1"/>
              <a:t>bargadars</a:t>
            </a:r>
            <a:r>
              <a:rPr lang="en-US" dirty="0"/>
              <a:t> or </a:t>
            </a:r>
            <a:r>
              <a:rPr lang="en-US" dirty="0" err="1"/>
              <a:t>adhiars</a:t>
            </a:r>
            <a:r>
              <a:rPr lang="en-US" dirty="0" smtClean="0"/>
              <a:t>.</a:t>
            </a:r>
          </a:p>
          <a:p>
            <a:r>
              <a:rPr lang="en-US" dirty="0"/>
              <a:t>There were two reasons why this action led to the insurrection on the part of the sharecroppers</a:t>
            </a:r>
            <a:r>
              <a:rPr lang="en-US" dirty="0" smtClean="0"/>
              <a:t>.</a:t>
            </a:r>
          </a:p>
          <a:p>
            <a:r>
              <a:rPr lang="en-US" dirty="0" smtClean="0"/>
              <a:t>First</a:t>
            </a:r>
            <a:r>
              <a:rPr lang="en-US" dirty="0"/>
              <a:t>, they demanded that the sharing of the produce into half was not justified.</a:t>
            </a:r>
          </a:p>
        </p:txBody>
      </p:sp>
    </p:spTree>
    <p:extLst>
      <p:ext uri="{BB962C8B-B14F-4D97-AF65-F5344CB8AC3E}">
        <p14:creationId xmlns:p14="http://schemas.microsoft.com/office/powerpoint/2010/main" val="285727146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lnSpcReduction="10000"/>
          </a:bodyPr>
          <a:lstStyle/>
          <a:p>
            <a:r>
              <a:rPr lang="en-US" dirty="0"/>
              <a:t>Secondly, the tenants were required to store their grains at the granary of the landlord and had to share the straw and other by products of the grains on half-sharing basis</a:t>
            </a:r>
            <a:r>
              <a:rPr lang="en-US" dirty="0" smtClean="0"/>
              <a:t>.</a:t>
            </a:r>
          </a:p>
          <a:p>
            <a:r>
              <a:rPr lang="en-US" dirty="0"/>
              <a:t>The </a:t>
            </a:r>
            <a:r>
              <a:rPr lang="en-US" dirty="0" err="1"/>
              <a:t>Berigal</a:t>
            </a:r>
            <a:r>
              <a:rPr lang="en-US" dirty="0"/>
              <a:t> Provincial </a:t>
            </a:r>
            <a:r>
              <a:rPr lang="en-US" dirty="0" err="1"/>
              <a:t>Krishak</a:t>
            </a:r>
            <a:r>
              <a:rPr lang="en-US" dirty="0"/>
              <a:t> </a:t>
            </a:r>
            <a:r>
              <a:rPr lang="en-US" dirty="0" err="1"/>
              <a:t>Sabha</a:t>
            </a:r>
            <a:r>
              <a:rPr lang="en-US" dirty="0"/>
              <a:t> organized the movement of </a:t>
            </a:r>
            <a:r>
              <a:rPr lang="en-US" dirty="0" err="1"/>
              <a:t>Tebhaga</a:t>
            </a:r>
            <a:r>
              <a:rPr lang="en-US" dirty="0" smtClean="0"/>
              <a:t>.</a:t>
            </a:r>
            <a:endParaRPr lang="en-US" dirty="0"/>
          </a:p>
          <a:p>
            <a:r>
              <a:rPr lang="en-US" dirty="0"/>
              <a:t>The movement spread across the 19 districts of </a:t>
            </a:r>
            <a:r>
              <a:rPr lang="en-US" dirty="0" smtClean="0"/>
              <a:t>Bengal.</a:t>
            </a:r>
          </a:p>
          <a:p>
            <a:r>
              <a:rPr lang="en-US" dirty="0"/>
              <a:t>The landlords refused to accept the demands of the tenants and called the </a:t>
            </a:r>
            <a:r>
              <a:rPr lang="en-US" dirty="0" smtClean="0"/>
              <a:t>police.</a:t>
            </a:r>
          </a:p>
          <a:p>
            <a:endParaRPr lang="en-US" dirty="0"/>
          </a:p>
        </p:txBody>
      </p:sp>
    </p:spTree>
    <p:extLst>
      <p:ext uri="{BB962C8B-B14F-4D97-AF65-F5344CB8AC3E}">
        <p14:creationId xmlns:p14="http://schemas.microsoft.com/office/powerpoint/2010/main" val="311154301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a:bodyPr>
          <a:lstStyle/>
          <a:p>
            <a:r>
              <a:rPr lang="en-US" dirty="0"/>
              <a:t>The police arrested the tenants and many of them were put behind the bars.</a:t>
            </a:r>
          </a:p>
          <a:p>
            <a:r>
              <a:rPr lang="en-US" dirty="0"/>
              <a:t>This action made the tenants more furious and they started a new slogan to abolish the whole </a:t>
            </a:r>
            <a:r>
              <a:rPr lang="en-US" dirty="0" err="1"/>
              <a:t>Zamindari</a:t>
            </a:r>
            <a:r>
              <a:rPr lang="en-US" dirty="0"/>
              <a:t> system</a:t>
            </a:r>
            <a:r>
              <a:rPr lang="en-US" dirty="0" smtClean="0"/>
              <a:t>.</a:t>
            </a:r>
          </a:p>
          <a:p>
            <a:r>
              <a:rPr lang="en-US" dirty="0"/>
              <a:t>In early 1947, such developments led the government to introduce a bill in the Legislative Assembly</a:t>
            </a:r>
            <a:r>
              <a:rPr lang="en-US" dirty="0" smtClean="0"/>
              <a:t>.</a:t>
            </a:r>
            <a:endParaRPr lang="en-US" dirty="0"/>
          </a:p>
          <a:p>
            <a:r>
              <a:rPr lang="en-US" dirty="0"/>
              <a:t>The bill proposed to reform the </a:t>
            </a:r>
            <a:r>
              <a:rPr lang="en-US" dirty="0" err="1"/>
              <a:t>bhagi</a:t>
            </a:r>
            <a:r>
              <a:rPr lang="en-US" dirty="0"/>
              <a:t> system of the country, which caused the agrarian unrest. </a:t>
            </a:r>
          </a:p>
        </p:txBody>
      </p:sp>
    </p:spTree>
    <p:extLst>
      <p:ext uri="{BB962C8B-B14F-4D97-AF65-F5344CB8AC3E}">
        <p14:creationId xmlns:p14="http://schemas.microsoft.com/office/powerpoint/2010/main" val="155085734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smtClean="0"/>
              <a:t>The </a:t>
            </a:r>
            <a:r>
              <a:rPr lang="en-US" dirty="0"/>
              <a:t>government could not enact the bill into a law</a:t>
            </a:r>
            <a:r>
              <a:rPr lang="en-US" dirty="0" smtClean="0"/>
              <a:t>.</a:t>
            </a:r>
          </a:p>
          <a:p>
            <a:r>
              <a:rPr lang="en-US" dirty="0"/>
              <a:t>The </a:t>
            </a:r>
            <a:r>
              <a:rPr lang="en-US" dirty="0" err="1"/>
              <a:t>Tebhaga</a:t>
            </a:r>
            <a:r>
              <a:rPr lang="en-US" dirty="0"/>
              <a:t> movement, to an extent, was successful, as it has been estimated that about 40 per cent of the sharecropping peasants were granted the </a:t>
            </a:r>
            <a:r>
              <a:rPr lang="en-US" dirty="0" err="1"/>
              <a:t>Tebhaga</a:t>
            </a:r>
            <a:r>
              <a:rPr lang="en-US" dirty="0"/>
              <a:t> right by the landowners themselves</a:t>
            </a:r>
            <a:r>
              <a:rPr lang="en-US" dirty="0" smtClean="0"/>
              <a:t>.</a:t>
            </a:r>
          </a:p>
          <a:p>
            <a:endParaRPr lang="en-US" dirty="0"/>
          </a:p>
        </p:txBody>
      </p:sp>
    </p:spTree>
    <p:extLst>
      <p:ext uri="{BB962C8B-B14F-4D97-AF65-F5344CB8AC3E}">
        <p14:creationId xmlns:p14="http://schemas.microsoft.com/office/powerpoint/2010/main" val="375856205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Naxalbari</a:t>
            </a:r>
            <a:r>
              <a:rPr lang="en-US" dirty="0"/>
              <a:t> Movement </a:t>
            </a:r>
            <a:r>
              <a:rPr lang="en-US" sz="4000" dirty="0"/>
              <a:t>(1967) </a:t>
            </a:r>
          </a:p>
        </p:txBody>
      </p:sp>
      <p:sp>
        <p:nvSpPr>
          <p:cNvPr id="3" name="Content Placeholder 2"/>
          <p:cNvSpPr>
            <a:spLocks noGrp="1"/>
          </p:cNvSpPr>
          <p:nvPr>
            <p:ph idx="1"/>
          </p:nvPr>
        </p:nvSpPr>
        <p:spPr/>
        <p:txBody>
          <a:bodyPr/>
          <a:lstStyle/>
          <a:p>
            <a:r>
              <a:rPr lang="en-US" dirty="0"/>
              <a:t>It is a violent peasant agitation launched in March-April 1967 in a place called </a:t>
            </a:r>
            <a:r>
              <a:rPr lang="en-US" dirty="0" err="1"/>
              <a:t>Naxalbari</a:t>
            </a:r>
            <a:r>
              <a:rPr lang="en-US" dirty="0"/>
              <a:t>, in Darjeeling district of West Bengal. </a:t>
            </a:r>
            <a:endParaRPr lang="en-US" dirty="0" smtClean="0"/>
          </a:p>
          <a:p>
            <a:r>
              <a:rPr lang="en-US" dirty="0" smtClean="0"/>
              <a:t>It </a:t>
            </a:r>
            <a:r>
              <a:rPr lang="en-US" dirty="0"/>
              <a:t>gave rise to the </a:t>
            </a:r>
            <a:r>
              <a:rPr lang="en-US" dirty="0" err="1"/>
              <a:t>Naxalite</a:t>
            </a:r>
            <a:r>
              <a:rPr lang="en-US" dirty="0"/>
              <a:t> Armed struggle</a:t>
            </a:r>
            <a:r>
              <a:rPr lang="en-US" dirty="0" smtClean="0"/>
              <a:t>.</a:t>
            </a:r>
          </a:p>
          <a:p>
            <a:r>
              <a:rPr lang="en-US" dirty="0"/>
              <a:t>The </a:t>
            </a:r>
            <a:r>
              <a:rPr lang="en-US" dirty="0" err="1"/>
              <a:t>Naxalite</a:t>
            </a:r>
            <a:r>
              <a:rPr lang="en-US" dirty="0"/>
              <a:t> leaders like </a:t>
            </a:r>
            <a:r>
              <a:rPr lang="en-US" dirty="0" err="1"/>
              <a:t>Charu</a:t>
            </a:r>
            <a:r>
              <a:rPr lang="en-US" dirty="0"/>
              <a:t> </a:t>
            </a:r>
            <a:r>
              <a:rPr lang="en-US" dirty="0" err="1"/>
              <a:t>Majumdar</a:t>
            </a:r>
            <a:r>
              <a:rPr lang="en-US" dirty="0"/>
              <a:t>, </a:t>
            </a:r>
            <a:r>
              <a:rPr lang="en-US" dirty="0" err="1"/>
              <a:t>Kanu</a:t>
            </a:r>
            <a:r>
              <a:rPr lang="en-US" dirty="0"/>
              <a:t> </a:t>
            </a:r>
            <a:r>
              <a:rPr lang="en-US" dirty="0" err="1"/>
              <a:t>Sanyal</a:t>
            </a:r>
            <a:r>
              <a:rPr lang="en-US" dirty="0"/>
              <a:t>, Punjab </a:t>
            </a:r>
            <a:r>
              <a:rPr lang="en-US" dirty="0" err="1"/>
              <a:t>Rao</a:t>
            </a:r>
            <a:r>
              <a:rPr lang="en-US" dirty="0"/>
              <a:t>, Kumar </a:t>
            </a:r>
            <a:r>
              <a:rPr lang="en-US" dirty="0" err="1"/>
              <a:t>Kishan</a:t>
            </a:r>
            <a:r>
              <a:rPr lang="en-US" dirty="0"/>
              <a:t>, Jail Singh, </a:t>
            </a:r>
            <a:r>
              <a:rPr lang="en-US" dirty="0" err="1"/>
              <a:t>Vinod</a:t>
            </a:r>
            <a:r>
              <a:rPr lang="en-US" dirty="0"/>
              <a:t> </a:t>
            </a:r>
            <a:r>
              <a:rPr lang="en-US" dirty="0" err="1"/>
              <a:t>Mitra</a:t>
            </a:r>
            <a:r>
              <a:rPr lang="en-US" dirty="0"/>
              <a:t> and others had played a key role in this </a:t>
            </a:r>
            <a:r>
              <a:rPr lang="en-US" dirty="0" err="1"/>
              <a:t>Naxalbari</a:t>
            </a:r>
            <a:r>
              <a:rPr lang="en-US" dirty="0"/>
              <a:t> movement.</a:t>
            </a:r>
          </a:p>
          <a:p>
            <a:endParaRPr lang="en-US" dirty="0"/>
          </a:p>
          <a:p>
            <a:endParaRPr lang="en-US" dirty="0"/>
          </a:p>
        </p:txBody>
      </p:sp>
    </p:spTree>
    <p:extLst>
      <p:ext uri="{BB962C8B-B14F-4D97-AF65-F5344CB8AC3E}">
        <p14:creationId xmlns:p14="http://schemas.microsoft.com/office/powerpoint/2010/main" val="33946763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a:bodyPr>
          <a:lstStyle/>
          <a:p>
            <a:r>
              <a:rPr lang="en-US" dirty="0"/>
              <a:t>Economic </a:t>
            </a:r>
            <a:r>
              <a:rPr lang="en-US" dirty="0" smtClean="0"/>
              <a:t>dissatisfaction </a:t>
            </a:r>
            <a:endParaRPr lang="en-US" dirty="0"/>
          </a:p>
          <a:p>
            <a:r>
              <a:rPr lang="en-US" dirty="0" smtClean="0"/>
              <a:t>Demand </a:t>
            </a:r>
            <a:r>
              <a:rPr lang="en-US" dirty="0"/>
              <a:t>for reasonable distribution of </a:t>
            </a:r>
            <a:r>
              <a:rPr lang="en-US" dirty="0" err="1"/>
              <a:t>benami</a:t>
            </a:r>
            <a:r>
              <a:rPr lang="en-US" dirty="0"/>
              <a:t> lands</a:t>
            </a:r>
            <a:r>
              <a:rPr lang="en-US" dirty="0" smtClean="0"/>
              <a:t>.</a:t>
            </a:r>
            <a:endParaRPr lang="en-US" dirty="0"/>
          </a:p>
          <a:p>
            <a:r>
              <a:rPr lang="en-US" dirty="0" err="1" smtClean="0"/>
              <a:t>Nationalisation</a:t>
            </a:r>
            <a:r>
              <a:rPr lang="en-US" dirty="0" smtClean="0"/>
              <a:t> </a:t>
            </a:r>
            <a:r>
              <a:rPr lang="en-US" dirty="0"/>
              <a:t>of forests</a:t>
            </a:r>
            <a:r>
              <a:rPr lang="en-US" dirty="0" smtClean="0"/>
              <a:t>.</a:t>
            </a:r>
            <a:endParaRPr lang="en-US" dirty="0"/>
          </a:p>
          <a:p>
            <a:r>
              <a:rPr lang="en-US" dirty="0" smtClean="0"/>
              <a:t>Exploitation </a:t>
            </a:r>
            <a:r>
              <a:rPr lang="en-US" dirty="0"/>
              <a:t>by the moneylenders</a:t>
            </a:r>
            <a:r>
              <a:rPr lang="en-US" dirty="0" smtClean="0"/>
              <a:t>.</a:t>
            </a:r>
            <a:endParaRPr lang="en-US" dirty="0"/>
          </a:p>
          <a:p>
            <a:r>
              <a:rPr lang="en-US" dirty="0" smtClean="0"/>
              <a:t>Propaganda </a:t>
            </a:r>
            <a:r>
              <a:rPr lang="en-US" dirty="0"/>
              <a:t>of the Marxist extremists.</a:t>
            </a:r>
          </a:p>
          <a:p>
            <a:endParaRPr lang="en-US" dirty="0"/>
          </a:p>
        </p:txBody>
      </p:sp>
    </p:spTree>
    <p:extLst>
      <p:ext uri="{BB962C8B-B14F-4D97-AF65-F5344CB8AC3E}">
        <p14:creationId xmlns:p14="http://schemas.microsoft.com/office/powerpoint/2010/main" val="83661662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a:t>The prime objective of this movement was to change the whole society, not the conditions of peasants only</a:t>
            </a:r>
            <a:r>
              <a:rPr lang="en-US" dirty="0" smtClean="0"/>
              <a:t>.</a:t>
            </a:r>
            <a:endParaRPr lang="en-US" dirty="0"/>
          </a:p>
          <a:p>
            <a:r>
              <a:rPr lang="en-US" dirty="0" smtClean="0"/>
              <a:t>The </a:t>
            </a:r>
            <a:r>
              <a:rPr lang="en-US" dirty="0"/>
              <a:t>movement was aimed at the total annihilation of the big farmers, landlords and </a:t>
            </a:r>
            <a:r>
              <a:rPr lang="en-US" dirty="0" err="1"/>
              <a:t>Jagirdars</a:t>
            </a:r>
            <a:r>
              <a:rPr lang="en-US" dirty="0" smtClean="0"/>
              <a:t>.</a:t>
            </a:r>
            <a:endParaRPr lang="en-US" dirty="0"/>
          </a:p>
          <a:p>
            <a:r>
              <a:rPr lang="en-US" dirty="0"/>
              <a:t>The </a:t>
            </a:r>
            <a:r>
              <a:rPr lang="en-US" dirty="0" err="1"/>
              <a:t>Naxalbari</a:t>
            </a:r>
            <a:r>
              <a:rPr lang="en-US" dirty="0"/>
              <a:t> movement was a specific struggle ideologically oriented to </a:t>
            </a:r>
            <a:r>
              <a:rPr lang="en-US" dirty="0" err="1"/>
              <a:t>Marxisin</a:t>
            </a:r>
            <a:r>
              <a:rPr lang="en-US" dirty="0"/>
              <a:t> Socialism. But the agitation was a big failure because of various factors.</a:t>
            </a:r>
          </a:p>
          <a:p>
            <a:endParaRPr lang="en-US" dirty="0"/>
          </a:p>
        </p:txBody>
      </p:sp>
    </p:spTree>
    <p:extLst>
      <p:ext uri="{BB962C8B-B14F-4D97-AF65-F5344CB8AC3E}">
        <p14:creationId xmlns:p14="http://schemas.microsoft.com/office/powerpoint/2010/main" val="4229826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Farmers’ suicides are no longer limited to the drought and poverty stricken areas of the country but because of their massive indebtedness.</a:t>
            </a:r>
          </a:p>
          <a:p>
            <a:r>
              <a:rPr lang="en-US" dirty="0" smtClean="0"/>
              <a:t>Agrarian crisis </a:t>
            </a:r>
            <a:r>
              <a:rPr lang="en-US" dirty="0"/>
              <a:t>would be affecting a majority of the people in India and the economy as a whole in the long run. </a:t>
            </a:r>
            <a:endParaRPr lang="en-US" dirty="0" smtClean="0"/>
          </a:p>
          <a:p>
            <a:r>
              <a:rPr lang="en-US" dirty="0" smtClean="0"/>
              <a:t>And </a:t>
            </a:r>
            <a:r>
              <a:rPr lang="en-US" dirty="0"/>
              <a:t>therefore, it can be argued that the crisis in agriculture is a crisis of the country as a whole.</a:t>
            </a:r>
          </a:p>
        </p:txBody>
      </p:sp>
    </p:spTree>
    <p:extLst>
      <p:ext uri="{BB962C8B-B14F-4D97-AF65-F5344CB8AC3E}">
        <p14:creationId xmlns:p14="http://schemas.microsoft.com/office/powerpoint/2010/main" val="304749407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Failure</a:t>
            </a:r>
            <a:endParaRPr lang="en-US" dirty="0"/>
          </a:p>
        </p:txBody>
      </p:sp>
      <p:sp>
        <p:nvSpPr>
          <p:cNvPr id="3" name="Content Placeholder 2"/>
          <p:cNvSpPr>
            <a:spLocks noGrp="1"/>
          </p:cNvSpPr>
          <p:nvPr>
            <p:ph idx="1"/>
          </p:nvPr>
        </p:nvSpPr>
        <p:spPr/>
        <p:txBody>
          <a:bodyPr>
            <a:normAutofit/>
          </a:bodyPr>
          <a:lstStyle/>
          <a:p>
            <a:r>
              <a:rPr lang="en-US" dirty="0"/>
              <a:t>Selfish political interests</a:t>
            </a:r>
            <a:r>
              <a:rPr lang="en-US" dirty="0" smtClean="0"/>
              <a:t>.</a:t>
            </a:r>
            <a:endParaRPr lang="en-US" dirty="0"/>
          </a:p>
          <a:p>
            <a:r>
              <a:rPr lang="en-US" dirty="0" smtClean="0"/>
              <a:t>Lack </a:t>
            </a:r>
            <a:r>
              <a:rPr lang="en-US" dirty="0"/>
              <a:t>of consensus among the leaders</a:t>
            </a:r>
            <a:r>
              <a:rPr lang="en-US" dirty="0" smtClean="0"/>
              <a:t>.</a:t>
            </a:r>
            <a:endParaRPr lang="en-US" dirty="0"/>
          </a:p>
          <a:p>
            <a:r>
              <a:rPr lang="en-US" dirty="0" smtClean="0"/>
              <a:t>Too </a:t>
            </a:r>
            <a:r>
              <a:rPr lang="en-US" dirty="0"/>
              <a:t>much faith in violence</a:t>
            </a:r>
            <a:r>
              <a:rPr lang="en-US" dirty="0" smtClean="0"/>
              <a:t>. </a:t>
            </a:r>
            <a:endParaRPr lang="en-US" dirty="0"/>
          </a:p>
          <a:p>
            <a:r>
              <a:rPr lang="en-US" dirty="0" smtClean="0"/>
              <a:t>The </a:t>
            </a:r>
            <a:r>
              <a:rPr lang="en-US" dirty="0"/>
              <a:t>leaders failed to safeguard the interests of ordinary peasants and </a:t>
            </a:r>
            <a:r>
              <a:rPr lang="en-US" dirty="0" err="1" smtClean="0"/>
              <a:t>tribals</a:t>
            </a:r>
            <a:r>
              <a:rPr lang="en-US" dirty="0"/>
              <a:t>.</a:t>
            </a:r>
          </a:p>
          <a:p>
            <a:r>
              <a:rPr lang="en-US" dirty="0" err="1"/>
              <a:t>Naxalbari</a:t>
            </a:r>
            <a:r>
              <a:rPr lang="en-US" dirty="0"/>
              <a:t> struggle (</a:t>
            </a:r>
            <a:r>
              <a:rPr lang="en-US" dirty="0" err="1"/>
              <a:t>Naxalite</a:t>
            </a:r>
            <a:r>
              <a:rPr lang="en-US" dirty="0"/>
              <a:t> struggle) are still going </a:t>
            </a:r>
            <a:r>
              <a:rPr lang="en-US" dirty="0" smtClean="0"/>
              <a:t>but </a:t>
            </a:r>
            <a:r>
              <a:rPr lang="en-US" dirty="0"/>
              <a:t>today, they rarely remain as agrarian struggles.</a:t>
            </a:r>
          </a:p>
          <a:p>
            <a:endParaRPr lang="en-US" dirty="0"/>
          </a:p>
          <a:p>
            <a:endParaRPr lang="en-US" dirty="0"/>
          </a:p>
        </p:txBody>
      </p:sp>
    </p:spTree>
    <p:extLst>
      <p:ext uri="{BB962C8B-B14F-4D97-AF65-F5344CB8AC3E}">
        <p14:creationId xmlns:p14="http://schemas.microsoft.com/office/powerpoint/2010/main" val="19602745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Contemporary Peasant Movements</a:t>
            </a:r>
            <a:endParaRPr lang="en-US" sz="4400" dirty="0"/>
          </a:p>
        </p:txBody>
      </p:sp>
      <p:sp>
        <p:nvSpPr>
          <p:cNvPr id="3" name="Content Placeholder 2"/>
          <p:cNvSpPr>
            <a:spLocks noGrp="1"/>
          </p:cNvSpPr>
          <p:nvPr>
            <p:ph idx="1"/>
          </p:nvPr>
        </p:nvSpPr>
        <p:spPr/>
        <p:txBody>
          <a:bodyPr/>
          <a:lstStyle/>
          <a:p>
            <a:r>
              <a:rPr lang="en-US" dirty="0"/>
              <a:t>The </a:t>
            </a:r>
            <a:r>
              <a:rPr lang="en-US" dirty="0" smtClean="0"/>
              <a:t>Contemporary peasant </a:t>
            </a:r>
            <a:r>
              <a:rPr lang="en-US" dirty="0"/>
              <a:t>movements have attracted media attention on some glaring issues such as remunerative prices for agricultural goods, reduction or elimination of government dues such as electricity charges, canal water charges, interest rate, etc. </a:t>
            </a:r>
            <a:endParaRPr lang="en-US" dirty="0" smtClean="0"/>
          </a:p>
          <a:p>
            <a:r>
              <a:rPr lang="en-US" dirty="0" smtClean="0"/>
              <a:t>Indeed</a:t>
            </a:r>
            <a:r>
              <a:rPr lang="en-US" dirty="0"/>
              <a:t>, after the Green Revolution, the farmers’ movements have become political weapons for securing more power and money</a:t>
            </a:r>
            <a:r>
              <a:rPr lang="en-US" dirty="0" smtClean="0"/>
              <a:t>.</a:t>
            </a:r>
          </a:p>
        </p:txBody>
      </p:sp>
    </p:spTree>
    <p:extLst>
      <p:ext uri="{BB962C8B-B14F-4D97-AF65-F5344CB8AC3E}">
        <p14:creationId xmlns:p14="http://schemas.microsoft.com/office/powerpoint/2010/main" val="299710527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Most of these ‘new’ peasant movements have narrow caste-based </a:t>
            </a:r>
            <a:r>
              <a:rPr lang="en-US" dirty="0" err="1"/>
              <a:t>mobilisation</a:t>
            </a:r>
            <a:r>
              <a:rPr lang="en-US" dirty="0"/>
              <a:t> for getting political mileage</a:t>
            </a:r>
            <a:r>
              <a:rPr lang="en-US" dirty="0" smtClean="0"/>
              <a:t>.</a:t>
            </a:r>
          </a:p>
          <a:p>
            <a:r>
              <a:rPr lang="en-US" dirty="0" smtClean="0"/>
              <a:t>As </a:t>
            </a:r>
            <a:r>
              <a:rPr lang="en-US" dirty="0"/>
              <a:t>a result the farmers felt </a:t>
            </a:r>
            <a:r>
              <a:rPr lang="en-US" dirty="0" err="1"/>
              <a:t>victimised</a:t>
            </a:r>
            <a:r>
              <a:rPr lang="en-US" dirty="0"/>
              <a:t> in the cause of serving urban interests.</a:t>
            </a:r>
          </a:p>
          <a:p>
            <a:endParaRPr lang="en-US" dirty="0"/>
          </a:p>
        </p:txBody>
      </p:sp>
    </p:spTree>
    <p:extLst>
      <p:ext uri="{BB962C8B-B14F-4D97-AF65-F5344CB8AC3E}">
        <p14:creationId xmlns:p14="http://schemas.microsoft.com/office/powerpoint/2010/main" val="375179712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Farmer’s Movement</a:t>
            </a:r>
            <a:endParaRPr lang="en-US" dirty="0"/>
          </a:p>
        </p:txBody>
      </p:sp>
      <p:sp>
        <p:nvSpPr>
          <p:cNvPr id="3" name="Content Placeholder 2"/>
          <p:cNvSpPr>
            <a:spLocks noGrp="1"/>
          </p:cNvSpPr>
          <p:nvPr>
            <p:ph idx="1"/>
          </p:nvPr>
        </p:nvSpPr>
        <p:spPr/>
        <p:txBody>
          <a:bodyPr/>
          <a:lstStyle/>
          <a:p>
            <a:r>
              <a:rPr lang="en-US" dirty="0"/>
              <a:t>A fresh farmers’ movement started in 1980 with road-rail </a:t>
            </a:r>
            <a:r>
              <a:rPr lang="en-US" dirty="0" err="1"/>
              <a:t>roko</a:t>
            </a:r>
            <a:r>
              <a:rPr lang="en-US" dirty="0"/>
              <a:t> in Nasik (Maharashtra) under the leadership of the </a:t>
            </a:r>
            <a:r>
              <a:rPr lang="en-US" dirty="0" err="1"/>
              <a:t>Shetkari</a:t>
            </a:r>
            <a:r>
              <a:rPr lang="en-US" dirty="0"/>
              <a:t> </a:t>
            </a:r>
            <a:r>
              <a:rPr lang="en-US" dirty="0" err="1"/>
              <a:t>Sangathan</a:t>
            </a:r>
            <a:r>
              <a:rPr lang="en-US" dirty="0"/>
              <a:t> led by </a:t>
            </a:r>
            <a:r>
              <a:rPr lang="en-US" dirty="0" err="1"/>
              <a:t>Sharad</a:t>
            </a:r>
            <a:r>
              <a:rPr lang="en-US" dirty="0"/>
              <a:t> Joshi. </a:t>
            </a:r>
            <a:endParaRPr lang="en-US" dirty="0" smtClean="0"/>
          </a:p>
          <a:p>
            <a:r>
              <a:rPr lang="en-US" dirty="0" smtClean="0"/>
              <a:t>The </a:t>
            </a:r>
            <a:r>
              <a:rPr lang="en-US" dirty="0"/>
              <a:t>immediate demand of the farmers was higher prices for sugarcane and onions</a:t>
            </a:r>
            <a:r>
              <a:rPr lang="en-US" dirty="0" smtClean="0"/>
              <a:t>.</a:t>
            </a:r>
          </a:p>
          <a:p>
            <a:r>
              <a:rPr lang="en-US" dirty="0"/>
              <a:t>Then came </a:t>
            </a:r>
            <a:r>
              <a:rPr lang="en-US" dirty="0" err="1"/>
              <a:t>Mahinder</a:t>
            </a:r>
            <a:r>
              <a:rPr lang="en-US" dirty="0"/>
              <a:t> Singh </a:t>
            </a:r>
            <a:r>
              <a:rPr lang="en-US" dirty="0" err="1"/>
              <a:t>Tikait</a:t>
            </a:r>
            <a:r>
              <a:rPr lang="en-US" dirty="0"/>
              <a:t>, a </a:t>
            </a:r>
            <a:r>
              <a:rPr lang="en-US" dirty="0" err="1"/>
              <a:t>Jat</a:t>
            </a:r>
            <a:r>
              <a:rPr lang="en-US" dirty="0"/>
              <a:t> leader, who </a:t>
            </a:r>
            <a:r>
              <a:rPr lang="en-US" dirty="0" err="1"/>
              <a:t>organised</a:t>
            </a:r>
            <a:r>
              <a:rPr lang="en-US" dirty="0"/>
              <a:t> lakhs of villagers and compelled the then chief minister of Uttar Pradesh to accept their demand for reducing electricity charges to the previous level.</a:t>
            </a:r>
          </a:p>
        </p:txBody>
      </p:sp>
    </p:spTree>
    <p:extLst>
      <p:ext uri="{BB962C8B-B14F-4D97-AF65-F5344CB8AC3E}">
        <p14:creationId xmlns:p14="http://schemas.microsoft.com/office/powerpoint/2010/main" val="398121955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a:bodyPr>
          <a:lstStyle/>
          <a:p>
            <a:r>
              <a:rPr lang="en-US" dirty="0"/>
              <a:t>The movements which have been able to </a:t>
            </a:r>
            <a:r>
              <a:rPr lang="en-US" dirty="0" err="1"/>
              <a:t>mobilise</a:t>
            </a:r>
            <a:r>
              <a:rPr lang="en-US" dirty="0"/>
              <a:t> rural peasants </a:t>
            </a:r>
            <a:r>
              <a:rPr lang="en-US" dirty="0" smtClean="0"/>
              <a:t>were: </a:t>
            </a:r>
          </a:p>
          <a:p>
            <a:pPr lvl="1"/>
            <a:r>
              <a:rPr lang="en-US" dirty="0" err="1" smtClean="0"/>
              <a:t>Vivasayigal</a:t>
            </a:r>
            <a:r>
              <a:rPr lang="en-US" dirty="0" smtClean="0"/>
              <a:t> </a:t>
            </a:r>
            <a:r>
              <a:rPr lang="en-US" dirty="0" err="1"/>
              <a:t>Sangam</a:t>
            </a:r>
            <a:r>
              <a:rPr lang="en-US" dirty="0"/>
              <a:t> in Tamil Nadu, </a:t>
            </a:r>
            <a:endParaRPr lang="en-US" dirty="0" smtClean="0"/>
          </a:p>
          <a:p>
            <a:pPr lvl="1"/>
            <a:r>
              <a:rPr lang="en-US" dirty="0" smtClean="0"/>
              <a:t>the </a:t>
            </a:r>
            <a:r>
              <a:rPr lang="en-US" dirty="0" err="1"/>
              <a:t>Rajya</a:t>
            </a:r>
            <a:r>
              <a:rPr lang="en-US" dirty="0"/>
              <a:t> </a:t>
            </a:r>
            <a:r>
              <a:rPr lang="en-US" dirty="0" err="1"/>
              <a:t>Ryothu</a:t>
            </a:r>
            <a:r>
              <a:rPr lang="en-US" dirty="0"/>
              <a:t> </a:t>
            </a:r>
            <a:r>
              <a:rPr lang="en-US" dirty="0" err="1"/>
              <a:t>Sangha</a:t>
            </a:r>
            <a:r>
              <a:rPr lang="en-US" dirty="0"/>
              <a:t> in Karnataka, </a:t>
            </a:r>
            <a:endParaRPr lang="en-US" dirty="0" smtClean="0"/>
          </a:p>
          <a:p>
            <a:pPr lvl="1"/>
            <a:r>
              <a:rPr lang="en-US" dirty="0" err="1" smtClean="0"/>
              <a:t>Kisan</a:t>
            </a:r>
            <a:r>
              <a:rPr lang="en-US" dirty="0" smtClean="0"/>
              <a:t> </a:t>
            </a:r>
            <a:r>
              <a:rPr lang="en-US" dirty="0" err="1"/>
              <a:t>Sangh</a:t>
            </a:r>
            <a:r>
              <a:rPr lang="en-US" dirty="0"/>
              <a:t> and </a:t>
            </a:r>
            <a:r>
              <a:rPr lang="en-US" dirty="0" err="1"/>
              <a:t>Khedut</a:t>
            </a:r>
            <a:r>
              <a:rPr lang="en-US" dirty="0"/>
              <a:t> </a:t>
            </a:r>
            <a:r>
              <a:rPr lang="en-US" dirty="0" err="1"/>
              <a:t>Samaj</a:t>
            </a:r>
            <a:r>
              <a:rPr lang="en-US" dirty="0"/>
              <a:t> in Gujarat, and </a:t>
            </a:r>
            <a:endParaRPr lang="en-US" dirty="0" smtClean="0"/>
          </a:p>
          <a:p>
            <a:pPr lvl="1"/>
            <a:r>
              <a:rPr lang="en-US" dirty="0" smtClean="0"/>
              <a:t>the </a:t>
            </a:r>
            <a:r>
              <a:rPr lang="en-US" dirty="0" err="1"/>
              <a:t>Bharatiya</a:t>
            </a:r>
            <a:r>
              <a:rPr lang="en-US" dirty="0"/>
              <a:t> </a:t>
            </a:r>
            <a:r>
              <a:rPr lang="en-US" dirty="0" err="1"/>
              <a:t>Kisan</a:t>
            </a:r>
            <a:r>
              <a:rPr lang="en-US" dirty="0"/>
              <a:t> Union in Uttar Pradesh and Punjab</a:t>
            </a:r>
            <a:r>
              <a:rPr lang="en-US" dirty="0" smtClean="0"/>
              <a:t>.</a:t>
            </a:r>
          </a:p>
          <a:p>
            <a:r>
              <a:rPr lang="en-US" dirty="0"/>
              <a:t>Most of these peasant movements occurred due to the government policy of paying low agricultural prices for controlling the price of food and raw- materials. </a:t>
            </a:r>
          </a:p>
        </p:txBody>
      </p:sp>
    </p:spTree>
    <p:extLst>
      <p:ext uri="{BB962C8B-B14F-4D97-AF65-F5344CB8AC3E}">
        <p14:creationId xmlns:p14="http://schemas.microsoft.com/office/powerpoint/2010/main" val="395743778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Suicide</a:t>
            </a:r>
            <a:endParaRPr lang="en-US" dirty="0"/>
          </a:p>
        </p:txBody>
      </p:sp>
      <p:sp>
        <p:nvSpPr>
          <p:cNvPr id="3" name="Content Placeholder 2"/>
          <p:cNvSpPr>
            <a:spLocks noGrp="1"/>
          </p:cNvSpPr>
          <p:nvPr>
            <p:ph idx="1"/>
          </p:nvPr>
        </p:nvSpPr>
        <p:spPr/>
        <p:txBody>
          <a:bodyPr/>
          <a:lstStyle/>
          <a:p>
            <a:r>
              <a:rPr lang="en-US" dirty="0" smtClean="0"/>
              <a:t>Peasant </a:t>
            </a:r>
            <a:r>
              <a:rPr lang="en-US" dirty="0"/>
              <a:t>suicides in India refers to the national catastrophe of farmers committing suicide since the 1990s, often by drinking pesticides, due to their inability to repay loans mostly taken from landlords and banks</a:t>
            </a:r>
            <a:r>
              <a:rPr lang="en-US" dirty="0" smtClean="0"/>
              <a:t>.</a:t>
            </a:r>
          </a:p>
          <a:p>
            <a:r>
              <a:rPr lang="en-US" dirty="0"/>
              <a:t>The National Crime Records Bureau of India reported that a total 296,438 Indian farmers had committed suicide since 1995</a:t>
            </a:r>
            <a:r>
              <a:rPr lang="en-US" dirty="0" smtClean="0"/>
              <a:t>.</a:t>
            </a:r>
          </a:p>
          <a:p>
            <a:r>
              <a:rPr lang="en-US" dirty="0"/>
              <a:t>The farmers suicide rate in India had ranged between 1.4 and 1.8 per 100,000 total </a:t>
            </a:r>
            <a:r>
              <a:rPr lang="en-US" dirty="0" smtClean="0"/>
              <a:t>population.</a:t>
            </a:r>
            <a:endParaRPr lang="en-US" dirty="0"/>
          </a:p>
        </p:txBody>
      </p:sp>
    </p:spTree>
    <p:extLst>
      <p:ext uri="{BB962C8B-B14F-4D97-AF65-F5344CB8AC3E}">
        <p14:creationId xmlns:p14="http://schemas.microsoft.com/office/powerpoint/2010/main" val="291278121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a:xfrm>
            <a:off x="726141" y="1586753"/>
            <a:ext cx="7691719" cy="4987925"/>
          </a:xfrm>
        </p:spPr>
        <p:txBody>
          <a:bodyPr>
            <a:normAutofit fontScale="92500" lnSpcReduction="10000"/>
          </a:bodyPr>
          <a:lstStyle/>
          <a:p>
            <a:r>
              <a:rPr lang="en-US" dirty="0"/>
              <a:t>Farmer suicides account for 11.2% of all suicides in India</a:t>
            </a:r>
            <a:r>
              <a:rPr lang="en-US" dirty="0" smtClean="0"/>
              <a:t>.</a:t>
            </a:r>
          </a:p>
          <a:p>
            <a:r>
              <a:rPr lang="en-US" dirty="0"/>
              <a:t>Activists and scholars have offered a number of conflicting reasons for farmer suicides, such </a:t>
            </a:r>
            <a:r>
              <a:rPr lang="en-US" dirty="0" smtClean="0"/>
              <a:t>as:</a:t>
            </a:r>
          </a:p>
          <a:p>
            <a:pPr lvl="1"/>
            <a:r>
              <a:rPr lang="en-US" dirty="0" smtClean="0"/>
              <a:t>anti </a:t>
            </a:r>
            <a:r>
              <a:rPr lang="en-US" dirty="0"/>
              <a:t>farmer laws</a:t>
            </a:r>
            <a:r>
              <a:rPr lang="en-US" dirty="0" smtClean="0"/>
              <a:t>,</a:t>
            </a:r>
          </a:p>
          <a:p>
            <a:pPr lvl="1"/>
            <a:r>
              <a:rPr lang="en-US" dirty="0" smtClean="0"/>
              <a:t>high </a:t>
            </a:r>
            <a:r>
              <a:rPr lang="en-US" dirty="0"/>
              <a:t>debt burdens, </a:t>
            </a:r>
            <a:endParaRPr lang="en-US" dirty="0" smtClean="0"/>
          </a:p>
          <a:p>
            <a:pPr lvl="1"/>
            <a:r>
              <a:rPr lang="en-US" dirty="0" smtClean="0"/>
              <a:t>poor </a:t>
            </a:r>
            <a:r>
              <a:rPr lang="en-US" dirty="0"/>
              <a:t>government policies, </a:t>
            </a:r>
            <a:endParaRPr lang="en-US" dirty="0" smtClean="0"/>
          </a:p>
          <a:p>
            <a:pPr lvl="1"/>
            <a:r>
              <a:rPr lang="en-US" dirty="0" smtClean="0"/>
              <a:t>corruption </a:t>
            </a:r>
            <a:r>
              <a:rPr lang="en-US" dirty="0"/>
              <a:t>in subsidies, </a:t>
            </a:r>
            <a:endParaRPr lang="en-US" dirty="0" smtClean="0"/>
          </a:p>
          <a:p>
            <a:pPr lvl="1"/>
            <a:r>
              <a:rPr lang="en-US" dirty="0" smtClean="0"/>
              <a:t>crop </a:t>
            </a:r>
            <a:r>
              <a:rPr lang="en-US" dirty="0"/>
              <a:t>failure, </a:t>
            </a:r>
            <a:endParaRPr lang="en-US" dirty="0" smtClean="0"/>
          </a:p>
          <a:p>
            <a:pPr lvl="1"/>
            <a:r>
              <a:rPr lang="en-US" dirty="0" smtClean="0"/>
              <a:t>public </a:t>
            </a:r>
            <a:r>
              <a:rPr lang="en-US" dirty="0"/>
              <a:t>mental health, </a:t>
            </a:r>
            <a:endParaRPr lang="en-US" dirty="0" smtClean="0"/>
          </a:p>
          <a:p>
            <a:pPr lvl="1"/>
            <a:r>
              <a:rPr lang="en-US" dirty="0" smtClean="0"/>
              <a:t>personal </a:t>
            </a:r>
            <a:r>
              <a:rPr lang="en-US" dirty="0"/>
              <a:t>issues and </a:t>
            </a:r>
            <a:endParaRPr lang="en-US" dirty="0" smtClean="0"/>
          </a:p>
          <a:p>
            <a:pPr lvl="1"/>
            <a:r>
              <a:rPr lang="en-US" dirty="0" smtClean="0"/>
              <a:t>family </a:t>
            </a:r>
            <a:r>
              <a:rPr lang="en-US" dirty="0"/>
              <a:t>problems.</a:t>
            </a:r>
          </a:p>
        </p:txBody>
      </p:sp>
    </p:spTree>
    <p:extLst>
      <p:ext uri="{BB962C8B-B14F-4D97-AF65-F5344CB8AC3E}">
        <p14:creationId xmlns:p14="http://schemas.microsoft.com/office/powerpoint/2010/main" val="18498251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According to a report by the National Crime Records Bureau, the states with the highest incidence of farmer suicide in 2015 </a:t>
            </a:r>
            <a:r>
              <a:rPr lang="en-US" dirty="0" smtClean="0"/>
              <a:t>were:</a:t>
            </a:r>
          </a:p>
          <a:p>
            <a:pPr lvl="1"/>
            <a:r>
              <a:rPr lang="en-US" dirty="0" smtClean="0"/>
              <a:t>Maharashtra </a:t>
            </a:r>
            <a:r>
              <a:rPr lang="en-US" dirty="0"/>
              <a:t>(3,030), </a:t>
            </a:r>
            <a:endParaRPr lang="en-US" dirty="0" smtClean="0"/>
          </a:p>
          <a:p>
            <a:pPr lvl="1"/>
            <a:r>
              <a:rPr lang="en-US" dirty="0" err="1" smtClean="0"/>
              <a:t>Telangana</a:t>
            </a:r>
            <a:r>
              <a:rPr lang="en-US" dirty="0" smtClean="0"/>
              <a:t> </a:t>
            </a:r>
            <a:r>
              <a:rPr lang="en-US" dirty="0"/>
              <a:t>(1,358), </a:t>
            </a:r>
            <a:endParaRPr lang="en-US" dirty="0" smtClean="0"/>
          </a:p>
          <a:p>
            <a:pPr lvl="1"/>
            <a:r>
              <a:rPr lang="en-US" dirty="0" smtClean="0"/>
              <a:t>Karnataka </a:t>
            </a:r>
            <a:r>
              <a:rPr lang="en-US" dirty="0"/>
              <a:t>(1,197), </a:t>
            </a:r>
            <a:endParaRPr lang="en-US" dirty="0" smtClean="0"/>
          </a:p>
          <a:p>
            <a:pPr lvl="1"/>
            <a:r>
              <a:rPr lang="en-US" dirty="0" smtClean="0"/>
              <a:t>Madhya </a:t>
            </a:r>
            <a:r>
              <a:rPr lang="en-US" dirty="0"/>
              <a:t>Pradesh (581), </a:t>
            </a:r>
            <a:endParaRPr lang="en-US" dirty="0" smtClean="0"/>
          </a:p>
          <a:p>
            <a:pPr lvl="1"/>
            <a:r>
              <a:rPr lang="en-US" dirty="0" smtClean="0"/>
              <a:t>Andhra </a:t>
            </a:r>
            <a:r>
              <a:rPr lang="en-US" dirty="0"/>
              <a:t>Pradesh (516), and </a:t>
            </a:r>
            <a:endParaRPr lang="en-US" dirty="0" smtClean="0"/>
          </a:p>
          <a:p>
            <a:pPr lvl="1"/>
            <a:r>
              <a:rPr lang="en-US" dirty="0" smtClean="0"/>
              <a:t>Chhattisgarh </a:t>
            </a:r>
            <a:r>
              <a:rPr lang="en-US" dirty="0"/>
              <a:t>(854).</a:t>
            </a:r>
          </a:p>
        </p:txBody>
      </p:sp>
    </p:spTree>
    <p:extLst>
      <p:ext uri="{BB962C8B-B14F-4D97-AF65-F5344CB8AC3E}">
        <p14:creationId xmlns:p14="http://schemas.microsoft.com/office/powerpoint/2010/main" val="227364606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fontScale="92500"/>
          </a:bodyPr>
          <a:lstStyle/>
          <a:p>
            <a:r>
              <a:rPr lang="en-US" b="1" dirty="0" err="1"/>
              <a:t>Tamma</a:t>
            </a:r>
            <a:r>
              <a:rPr lang="en-US" b="1" dirty="0"/>
              <a:t> </a:t>
            </a:r>
            <a:r>
              <a:rPr lang="en-US" b="1" dirty="0" smtClean="0"/>
              <a:t>Carleton</a:t>
            </a:r>
            <a:r>
              <a:rPr lang="en-US" dirty="0" smtClean="0"/>
              <a:t>, </a:t>
            </a:r>
            <a:r>
              <a:rPr lang="en-US" dirty="0"/>
              <a:t>compared suicide and climate data, concluding that climate change in India may have "a strong influence" on suicides during the growing season, triggering more than 59,000 suicides in 30 years</a:t>
            </a:r>
            <a:r>
              <a:rPr lang="en-US" dirty="0" smtClean="0"/>
              <a:t>.</a:t>
            </a:r>
          </a:p>
          <a:p>
            <a:r>
              <a:rPr lang="en-US" dirty="0"/>
              <a:t>A study conducted in 2014, found that there are three specific characteristics associated with high-risk farmers</a:t>
            </a:r>
            <a:r>
              <a:rPr lang="en-US" dirty="0" smtClean="0"/>
              <a:t>:</a:t>
            </a:r>
          </a:p>
          <a:p>
            <a:pPr lvl="1"/>
            <a:r>
              <a:rPr lang="en-US" dirty="0" smtClean="0"/>
              <a:t>those </a:t>
            </a:r>
            <a:r>
              <a:rPr lang="en-US" dirty="0"/>
              <a:t>that grow cash crops such as coffee and cotton; </a:t>
            </a:r>
            <a:endParaRPr lang="en-US" dirty="0" smtClean="0"/>
          </a:p>
          <a:p>
            <a:pPr lvl="1"/>
            <a:r>
              <a:rPr lang="en-US" dirty="0" smtClean="0"/>
              <a:t>those </a:t>
            </a:r>
            <a:r>
              <a:rPr lang="en-US" dirty="0"/>
              <a:t>with 'marginal' farms of less than one hectare; </a:t>
            </a:r>
            <a:r>
              <a:rPr lang="en-US" dirty="0" smtClean="0"/>
              <a:t>and</a:t>
            </a:r>
          </a:p>
          <a:p>
            <a:pPr lvl="1"/>
            <a:r>
              <a:rPr lang="en-US" dirty="0" smtClean="0"/>
              <a:t>those </a:t>
            </a:r>
            <a:r>
              <a:rPr lang="en-US" dirty="0"/>
              <a:t>with debts of 300 Rupees or </a:t>
            </a:r>
            <a:r>
              <a:rPr lang="en-US" dirty="0" smtClean="0"/>
              <a:t>more.</a:t>
            </a:r>
          </a:p>
        </p:txBody>
      </p:sp>
    </p:spTree>
    <p:extLst>
      <p:ext uri="{BB962C8B-B14F-4D97-AF65-F5344CB8AC3E}">
        <p14:creationId xmlns:p14="http://schemas.microsoft.com/office/powerpoint/2010/main" val="311094105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The study also found that the Indian states in which these three characteristics are most common had the highest suicide rates and also accounted for "almost 75% of the variability in state-level suicides."</a:t>
            </a:r>
          </a:p>
          <a:p>
            <a:endParaRPr lang="en-US" dirty="0"/>
          </a:p>
        </p:txBody>
      </p:sp>
    </p:spTree>
    <p:extLst>
      <p:ext uri="{BB962C8B-B14F-4D97-AF65-F5344CB8AC3E}">
        <p14:creationId xmlns:p14="http://schemas.microsoft.com/office/powerpoint/2010/main" val="10734233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a:t>
            </a:r>
            <a:endParaRPr lang="en-US" dirty="0"/>
          </a:p>
        </p:txBody>
      </p:sp>
      <p:sp>
        <p:nvSpPr>
          <p:cNvPr id="3" name="Content Placeholder 2"/>
          <p:cNvSpPr>
            <a:spLocks noGrp="1"/>
          </p:cNvSpPr>
          <p:nvPr>
            <p:ph idx="1"/>
          </p:nvPr>
        </p:nvSpPr>
        <p:spPr>
          <a:xfrm>
            <a:off x="726141" y="1586753"/>
            <a:ext cx="7691719" cy="4762875"/>
          </a:xfrm>
        </p:spPr>
        <p:txBody>
          <a:bodyPr/>
          <a:lstStyle/>
          <a:p>
            <a:r>
              <a:rPr lang="en-US" dirty="0" smtClean="0"/>
              <a:t>Dependence </a:t>
            </a:r>
            <a:r>
              <a:rPr lang="en-US" dirty="0"/>
              <a:t>on rainfall and </a:t>
            </a:r>
            <a:r>
              <a:rPr lang="en-US" dirty="0" smtClean="0"/>
              <a:t>climate</a:t>
            </a:r>
            <a:endParaRPr lang="en-US" dirty="0"/>
          </a:p>
          <a:p>
            <a:r>
              <a:rPr lang="en-US" dirty="0"/>
              <a:t>L</a:t>
            </a:r>
            <a:r>
              <a:rPr lang="en-US" dirty="0" smtClean="0"/>
              <a:t>iberal </a:t>
            </a:r>
            <a:r>
              <a:rPr lang="en-US" dirty="0"/>
              <a:t>import of agricultural </a:t>
            </a:r>
            <a:r>
              <a:rPr lang="en-US" dirty="0" smtClean="0"/>
              <a:t>products</a:t>
            </a:r>
            <a:endParaRPr lang="en-US" dirty="0"/>
          </a:p>
          <a:p>
            <a:r>
              <a:rPr lang="en-US" dirty="0"/>
              <a:t>R</a:t>
            </a:r>
            <a:r>
              <a:rPr lang="en-US" dirty="0" smtClean="0"/>
              <a:t>eduction </a:t>
            </a:r>
            <a:r>
              <a:rPr lang="en-US" dirty="0"/>
              <a:t>in agricultural </a:t>
            </a:r>
            <a:r>
              <a:rPr lang="en-US" dirty="0" smtClean="0"/>
              <a:t>subsidies</a:t>
            </a:r>
            <a:endParaRPr lang="en-US" dirty="0"/>
          </a:p>
          <a:p>
            <a:r>
              <a:rPr lang="en-US" dirty="0"/>
              <a:t>L</a:t>
            </a:r>
            <a:r>
              <a:rPr lang="en-US" dirty="0" smtClean="0"/>
              <a:t>ack </a:t>
            </a:r>
            <a:r>
              <a:rPr lang="en-US" dirty="0"/>
              <a:t>of easy credit to agriculture and dependence on money </a:t>
            </a:r>
            <a:r>
              <a:rPr lang="en-US" dirty="0" smtClean="0"/>
              <a:t>lenders</a:t>
            </a:r>
            <a:endParaRPr lang="en-US" dirty="0"/>
          </a:p>
          <a:p>
            <a:r>
              <a:rPr lang="en-US" dirty="0"/>
              <a:t>D</a:t>
            </a:r>
            <a:r>
              <a:rPr lang="en-US" dirty="0" smtClean="0"/>
              <a:t>ecline </a:t>
            </a:r>
            <a:r>
              <a:rPr lang="en-US" dirty="0"/>
              <a:t>in government investment in the agricultural </a:t>
            </a:r>
            <a:r>
              <a:rPr lang="en-US" dirty="0" smtClean="0"/>
              <a:t>sector</a:t>
            </a:r>
          </a:p>
          <a:p>
            <a:r>
              <a:rPr lang="en-US" dirty="0" smtClean="0"/>
              <a:t>Conversion </a:t>
            </a:r>
            <a:r>
              <a:rPr lang="en-US" dirty="0"/>
              <a:t>of agricultural land for alternative uses</a:t>
            </a:r>
          </a:p>
        </p:txBody>
      </p:sp>
    </p:spTree>
    <p:extLst>
      <p:ext uri="{BB962C8B-B14F-4D97-AF65-F5344CB8AC3E}">
        <p14:creationId xmlns:p14="http://schemas.microsoft.com/office/powerpoint/2010/main" val="50498103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Response to Farmer’s Suicides</a:t>
            </a:r>
            <a:endParaRPr lang="en-US" sz="4400" dirty="0"/>
          </a:p>
        </p:txBody>
      </p:sp>
      <p:sp>
        <p:nvSpPr>
          <p:cNvPr id="3" name="Content Placeholder 2"/>
          <p:cNvSpPr>
            <a:spLocks noGrp="1"/>
          </p:cNvSpPr>
          <p:nvPr>
            <p:ph idx="1"/>
          </p:nvPr>
        </p:nvSpPr>
        <p:spPr>
          <a:xfrm>
            <a:off x="726141" y="1586753"/>
            <a:ext cx="7691719" cy="4811100"/>
          </a:xfrm>
        </p:spPr>
        <p:txBody>
          <a:bodyPr>
            <a:normAutofit/>
          </a:bodyPr>
          <a:lstStyle/>
          <a:p>
            <a:r>
              <a:rPr lang="en-US" dirty="0"/>
              <a:t>The government appointed a number of inquiries to look into the causes of farmers suicide and farm related distress in general. </a:t>
            </a:r>
            <a:endParaRPr lang="en-US" dirty="0" smtClean="0"/>
          </a:p>
          <a:p>
            <a:r>
              <a:rPr lang="en-US" dirty="0" err="1" smtClean="0"/>
              <a:t>Krishak</a:t>
            </a:r>
            <a:r>
              <a:rPr lang="en-US" dirty="0" smtClean="0"/>
              <a:t> </a:t>
            </a:r>
            <a:r>
              <a:rPr lang="en-US" dirty="0" err="1"/>
              <a:t>Ayog</a:t>
            </a:r>
            <a:r>
              <a:rPr lang="en-US" dirty="0"/>
              <a:t> (National Farmer Commission) visited all suicide prone farming regions of </a:t>
            </a:r>
            <a:r>
              <a:rPr lang="en-US" dirty="0" smtClean="0"/>
              <a:t>India.</a:t>
            </a:r>
          </a:p>
          <a:p>
            <a:r>
              <a:rPr lang="en-US" dirty="0"/>
              <a:t>A special rehabilitation </a:t>
            </a:r>
            <a:r>
              <a:rPr lang="en-US" dirty="0" smtClean="0"/>
              <a:t>package (2006) </a:t>
            </a:r>
            <a:r>
              <a:rPr lang="en-US" dirty="0"/>
              <a:t>was launched to mitigate the distress of these farmers</a:t>
            </a:r>
            <a:r>
              <a:rPr lang="en-US" dirty="0" smtClean="0"/>
              <a:t>.</a:t>
            </a:r>
          </a:p>
          <a:p>
            <a:r>
              <a:rPr lang="en-US" dirty="0"/>
              <a:t>The Government of India also announced an ex-gratia cash assistance from Prime Ministers National Relief Fund to the farmers.</a:t>
            </a:r>
          </a:p>
        </p:txBody>
      </p:sp>
    </p:spTree>
    <p:extLst>
      <p:ext uri="{BB962C8B-B14F-4D97-AF65-F5344CB8AC3E}">
        <p14:creationId xmlns:p14="http://schemas.microsoft.com/office/powerpoint/2010/main" val="342807233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The Government of </a:t>
            </a:r>
            <a:r>
              <a:rPr lang="en-US" dirty="0" smtClean="0"/>
              <a:t>India </a:t>
            </a:r>
            <a:r>
              <a:rPr lang="en-US" dirty="0"/>
              <a:t>implemented the Agricultural debt Waiver and Debt Relief Scheme in </a:t>
            </a:r>
            <a:r>
              <a:rPr lang="en-US" dirty="0" smtClean="0"/>
              <a:t>2008.</a:t>
            </a:r>
          </a:p>
          <a:p>
            <a:r>
              <a:rPr lang="en-US" dirty="0"/>
              <a:t> Direct agricultural loan by stressed farmers under so-called </a:t>
            </a:r>
            <a:r>
              <a:rPr lang="en-US" dirty="0" err="1"/>
              <a:t>Kisan</a:t>
            </a:r>
            <a:r>
              <a:rPr lang="en-US" dirty="0"/>
              <a:t> Credit Card were also to be covered under this Scheme</a:t>
            </a:r>
            <a:r>
              <a:rPr lang="en-US" dirty="0" smtClean="0"/>
              <a:t>.</a:t>
            </a:r>
          </a:p>
          <a:p>
            <a:r>
              <a:rPr lang="en-US" dirty="0"/>
              <a:t>Various state governments in India have launched their own initiatives to help prevent farmer suicides.</a:t>
            </a:r>
          </a:p>
        </p:txBody>
      </p:sp>
    </p:spTree>
    <p:extLst>
      <p:ext uri="{BB962C8B-B14F-4D97-AF65-F5344CB8AC3E}">
        <p14:creationId xmlns:p14="http://schemas.microsoft.com/office/powerpoint/2010/main" val="42927010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err="1"/>
              <a:t>Patnaik</a:t>
            </a:r>
            <a:r>
              <a:rPr lang="en-US" dirty="0"/>
              <a:t>, P., </a:t>
            </a:r>
            <a:r>
              <a:rPr lang="en-US" dirty="0" smtClean="0"/>
              <a:t>The </a:t>
            </a:r>
            <a:r>
              <a:rPr lang="en-US" dirty="0"/>
              <a:t>Crisis in India’s </a:t>
            </a:r>
            <a:r>
              <a:rPr lang="en-US" dirty="0" smtClean="0"/>
              <a:t>Countryside</a:t>
            </a:r>
          </a:p>
          <a:p>
            <a:r>
              <a:rPr lang="en-US" dirty="0"/>
              <a:t>Mishra, D.K., </a:t>
            </a:r>
            <a:r>
              <a:rPr lang="en-US" dirty="0" smtClean="0"/>
              <a:t>Behind </a:t>
            </a:r>
            <a:r>
              <a:rPr lang="en-US" dirty="0"/>
              <a:t>Agrarian </a:t>
            </a:r>
            <a:r>
              <a:rPr lang="en-US" dirty="0" smtClean="0"/>
              <a:t>Distress</a:t>
            </a:r>
          </a:p>
          <a:p>
            <a:r>
              <a:rPr lang="en-US" dirty="0" err="1" smtClean="0"/>
              <a:t>Sinha</a:t>
            </a:r>
            <a:r>
              <a:rPr lang="en-US" dirty="0" smtClean="0"/>
              <a:t> D.K., Essay on Agrarian Unrest in India</a:t>
            </a:r>
          </a:p>
          <a:p>
            <a:r>
              <a:rPr lang="en-US" dirty="0" err="1" smtClean="0"/>
              <a:t>Mondal</a:t>
            </a:r>
            <a:r>
              <a:rPr lang="en-US" dirty="0" smtClean="0"/>
              <a:t> P., Top six peasant movements in India</a:t>
            </a:r>
          </a:p>
          <a:p>
            <a:endParaRPr lang="en-US" dirty="0"/>
          </a:p>
        </p:txBody>
      </p:sp>
    </p:spTree>
    <p:extLst>
      <p:ext uri="{BB962C8B-B14F-4D97-AF65-F5344CB8AC3E}">
        <p14:creationId xmlns:p14="http://schemas.microsoft.com/office/powerpoint/2010/main" val="79077517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0551" y="1541122"/>
            <a:ext cx="5565777" cy="1845852"/>
          </a:xfrm>
        </p:spPr>
        <p:txBody>
          <a:bodyPr/>
          <a:lstStyle/>
          <a:p>
            <a:r>
              <a:rPr lang="en-US" sz="8000" dirty="0" smtClean="0"/>
              <a:t>Thank You</a:t>
            </a:r>
            <a:endParaRPr lang="en-US" sz="8000" dirty="0"/>
          </a:p>
        </p:txBody>
      </p:sp>
    </p:spTree>
    <p:extLst>
      <p:ext uri="{BB962C8B-B14F-4D97-AF65-F5344CB8AC3E}">
        <p14:creationId xmlns:p14="http://schemas.microsoft.com/office/powerpoint/2010/main" val="38198628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a:t>
            </a:r>
            <a:endParaRPr lang="en-US" dirty="0"/>
          </a:p>
        </p:txBody>
      </p:sp>
      <p:sp>
        <p:nvSpPr>
          <p:cNvPr id="3" name="Content Placeholder 2"/>
          <p:cNvSpPr>
            <a:spLocks noGrp="1"/>
          </p:cNvSpPr>
          <p:nvPr>
            <p:ph idx="1"/>
          </p:nvPr>
        </p:nvSpPr>
        <p:spPr/>
        <p:txBody>
          <a:bodyPr>
            <a:normAutofit lnSpcReduction="10000"/>
          </a:bodyPr>
          <a:lstStyle/>
          <a:p>
            <a:r>
              <a:rPr lang="en-US" dirty="0" smtClean="0"/>
              <a:t>It </a:t>
            </a:r>
            <a:r>
              <a:rPr lang="en-US" dirty="0"/>
              <a:t>has adverse effects </a:t>
            </a:r>
            <a:r>
              <a:rPr lang="en-US" dirty="0" smtClean="0"/>
              <a:t>on:</a:t>
            </a:r>
          </a:p>
          <a:p>
            <a:pPr lvl="1"/>
            <a:r>
              <a:rPr lang="en-US" sz="2100" dirty="0" smtClean="0"/>
              <a:t>food </a:t>
            </a:r>
            <a:r>
              <a:rPr lang="en-US" sz="2100" dirty="0"/>
              <a:t>supply, </a:t>
            </a:r>
            <a:endParaRPr lang="en-US" sz="2100" dirty="0" smtClean="0"/>
          </a:p>
          <a:p>
            <a:pPr lvl="1"/>
            <a:r>
              <a:rPr lang="en-US" sz="2100" dirty="0" smtClean="0"/>
              <a:t>prices </a:t>
            </a:r>
            <a:r>
              <a:rPr lang="en-US" sz="2100" dirty="0"/>
              <a:t>of </a:t>
            </a:r>
            <a:r>
              <a:rPr lang="en-US" sz="2100" dirty="0" err="1"/>
              <a:t>foodgrains</a:t>
            </a:r>
            <a:r>
              <a:rPr lang="en-US" sz="2100" dirty="0"/>
              <a:t>, </a:t>
            </a:r>
            <a:endParaRPr lang="en-US" sz="2100" dirty="0" smtClean="0"/>
          </a:p>
          <a:p>
            <a:pPr lvl="1"/>
            <a:r>
              <a:rPr lang="en-US" sz="2100" dirty="0" smtClean="0"/>
              <a:t>cost </a:t>
            </a:r>
            <a:r>
              <a:rPr lang="en-US" sz="2100" dirty="0"/>
              <a:t>of living, </a:t>
            </a:r>
            <a:endParaRPr lang="en-US" sz="2100" dirty="0" smtClean="0"/>
          </a:p>
          <a:p>
            <a:pPr lvl="1"/>
            <a:r>
              <a:rPr lang="en-US" sz="2100" dirty="0" smtClean="0"/>
              <a:t>health </a:t>
            </a:r>
            <a:r>
              <a:rPr lang="en-US" sz="2100" dirty="0"/>
              <a:t>and nutrition, </a:t>
            </a:r>
            <a:endParaRPr lang="en-US" sz="2100" dirty="0" smtClean="0"/>
          </a:p>
          <a:p>
            <a:pPr lvl="1"/>
            <a:r>
              <a:rPr lang="en-US" sz="2100" dirty="0" smtClean="0"/>
              <a:t>poverty</a:t>
            </a:r>
            <a:r>
              <a:rPr lang="en-US" sz="2100" dirty="0"/>
              <a:t>, </a:t>
            </a:r>
            <a:endParaRPr lang="en-US" sz="2100" dirty="0" smtClean="0"/>
          </a:p>
          <a:p>
            <a:pPr lvl="1"/>
            <a:r>
              <a:rPr lang="en-US" sz="2100" dirty="0" smtClean="0"/>
              <a:t>employment</a:t>
            </a:r>
            <a:r>
              <a:rPr lang="en-US" sz="2100" dirty="0"/>
              <a:t>, </a:t>
            </a:r>
            <a:endParaRPr lang="en-US" sz="2100" dirty="0" smtClean="0"/>
          </a:p>
          <a:p>
            <a:pPr lvl="1"/>
            <a:r>
              <a:rPr lang="en-US" sz="2100" dirty="0" err="1" smtClean="0"/>
              <a:t>labour</a:t>
            </a:r>
            <a:r>
              <a:rPr lang="en-US" sz="2100" dirty="0" smtClean="0"/>
              <a:t> </a:t>
            </a:r>
            <a:r>
              <a:rPr lang="en-US" sz="2100" dirty="0"/>
              <a:t>market, </a:t>
            </a:r>
            <a:endParaRPr lang="en-US" sz="2100" dirty="0" smtClean="0"/>
          </a:p>
          <a:p>
            <a:pPr lvl="1"/>
            <a:r>
              <a:rPr lang="en-US" sz="2100" dirty="0" smtClean="0"/>
              <a:t>land </a:t>
            </a:r>
            <a:r>
              <a:rPr lang="en-US" sz="2100" dirty="0"/>
              <a:t>loss from </a:t>
            </a:r>
            <a:r>
              <a:rPr lang="en-US" sz="2100" dirty="0" smtClean="0"/>
              <a:t>agriculture, and</a:t>
            </a:r>
          </a:p>
          <a:p>
            <a:pPr lvl="1"/>
            <a:r>
              <a:rPr lang="en-US" sz="2100" dirty="0" smtClean="0"/>
              <a:t>foreign </a:t>
            </a:r>
            <a:r>
              <a:rPr lang="en-US" sz="2100" dirty="0"/>
              <a:t>exchange earnings.</a:t>
            </a:r>
          </a:p>
        </p:txBody>
      </p:sp>
    </p:spTree>
    <p:extLst>
      <p:ext uri="{BB962C8B-B14F-4D97-AF65-F5344CB8AC3E}">
        <p14:creationId xmlns:p14="http://schemas.microsoft.com/office/powerpoint/2010/main" val="26623335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Agrarian Distress</a:t>
            </a:r>
            <a:endParaRPr lang="en-US" dirty="0"/>
          </a:p>
        </p:txBody>
      </p:sp>
      <p:sp>
        <p:nvSpPr>
          <p:cNvPr id="3" name="Content Placeholder 2"/>
          <p:cNvSpPr>
            <a:spLocks noGrp="1"/>
          </p:cNvSpPr>
          <p:nvPr>
            <p:ph idx="1"/>
          </p:nvPr>
        </p:nvSpPr>
        <p:spPr/>
        <p:txBody>
          <a:bodyPr/>
          <a:lstStyle/>
          <a:p>
            <a:r>
              <a:rPr lang="en-US" dirty="0"/>
              <a:t>Agrarian </a:t>
            </a:r>
            <a:r>
              <a:rPr lang="en-US" dirty="0" smtClean="0"/>
              <a:t>distress is </a:t>
            </a:r>
            <a:r>
              <a:rPr lang="en-US" dirty="0"/>
              <a:t>mainly in terms of low agricultural prices and, consequently, poor farm incomes.</a:t>
            </a:r>
          </a:p>
          <a:p>
            <a:r>
              <a:rPr lang="en-US" dirty="0" smtClean="0"/>
              <a:t>Agrarian </a:t>
            </a:r>
            <a:r>
              <a:rPr lang="en-US" dirty="0"/>
              <a:t>distress in contemporary India is not confined to the pockets of backwardness; even the regions having a high degree of commercial agriculture, using relatively better technology and having a relatively diversified cropping pattern have reported high indebtedness and distress of various kinds</a:t>
            </a:r>
            <a:r>
              <a:rPr lang="en-US" dirty="0" smtClean="0"/>
              <a:t>.</a:t>
            </a:r>
          </a:p>
          <a:p>
            <a:endParaRPr lang="en-US" dirty="0"/>
          </a:p>
        </p:txBody>
      </p:sp>
    </p:spTree>
    <p:extLst>
      <p:ext uri="{BB962C8B-B14F-4D97-AF65-F5344CB8AC3E}">
        <p14:creationId xmlns:p14="http://schemas.microsoft.com/office/powerpoint/2010/main" val="21762209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a:t>
            </a:r>
            <a:endParaRPr lang="en-US" dirty="0"/>
          </a:p>
        </p:txBody>
      </p:sp>
      <p:sp>
        <p:nvSpPr>
          <p:cNvPr id="3" name="Content Placeholder 2"/>
          <p:cNvSpPr>
            <a:spLocks noGrp="1"/>
          </p:cNvSpPr>
          <p:nvPr>
            <p:ph idx="1"/>
          </p:nvPr>
        </p:nvSpPr>
        <p:spPr>
          <a:xfrm>
            <a:off x="726141" y="1586753"/>
            <a:ext cx="7691719" cy="4859325"/>
          </a:xfrm>
        </p:spPr>
        <p:txBody>
          <a:bodyPr>
            <a:noAutofit/>
          </a:bodyPr>
          <a:lstStyle/>
          <a:p>
            <a:r>
              <a:rPr lang="en-US" sz="2100" dirty="0"/>
              <a:t>Poor policy and </a:t>
            </a:r>
            <a:r>
              <a:rPr lang="en-US" sz="2100" dirty="0" smtClean="0"/>
              <a:t>Planning</a:t>
            </a:r>
            <a:endParaRPr lang="en-US" sz="2100" dirty="0"/>
          </a:p>
          <a:p>
            <a:r>
              <a:rPr lang="en-US" sz="2100" dirty="0"/>
              <a:t>Absence of direct measure to promote farmers </a:t>
            </a:r>
            <a:r>
              <a:rPr lang="en-US" sz="2100" dirty="0" smtClean="0"/>
              <a:t>welfare</a:t>
            </a:r>
            <a:endParaRPr lang="en-US" sz="2100" dirty="0"/>
          </a:p>
          <a:p>
            <a:r>
              <a:rPr lang="en-US" sz="2100" dirty="0"/>
              <a:t>Declining average size of farm </a:t>
            </a:r>
            <a:r>
              <a:rPr lang="en-US" sz="2100" dirty="0" smtClean="0"/>
              <a:t>holdings</a:t>
            </a:r>
          </a:p>
          <a:p>
            <a:r>
              <a:rPr lang="en-US" sz="2100" dirty="0"/>
              <a:t>Dependence on rainfall and </a:t>
            </a:r>
            <a:r>
              <a:rPr lang="en-US" sz="2100" dirty="0" smtClean="0"/>
              <a:t>climate</a:t>
            </a:r>
          </a:p>
          <a:p>
            <a:r>
              <a:rPr lang="en-US" sz="2100" dirty="0"/>
              <a:t>Collapsing farm </a:t>
            </a:r>
            <a:r>
              <a:rPr lang="en-US" sz="2100" dirty="0" smtClean="0"/>
              <a:t>prices</a:t>
            </a:r>
            <a:endParaRPr lang="en-US" sz="2100" dirty="0"/>
          </a:p>
          <a:p>
            <a:r>
              <a:rPr lang="en-US" sz="2100" dirty="0"/>
              <a:t>Lack of easy </a:t>
            </a:r>
            <a:r>
              <a:rPr lang="en-US" sz="2100" dirty="0" smtClean="0"/>
              <a:t>credit</a:t>
            </a:r>
            <a:endParaRPr lang="en-US" sz="2100" dirty="0"/>
          </a:p>
          <a:p>
            <a:r>
              <a:rPr lang="en-US" sz="2100" dirty="0"/>
              <a:t>Lack of </a:t>
            </a:r>
            <a:r>
              <a:rPr lang="en-US" sz="2100" dirty="0" err="1" smtClean="0"/>
              <a:t>Mechanisation</a:t>
            </a:r>
            <a:endParaRPr lang="en-US" sz="2100" dirty="0" smtClean="0"/>
          </a:p>
          <a:p>
            <a:r>
              <a:rPr lang="en-US" sz="2100" dirty="0"/>
              <a:t>Profiteering by </a:t>
            </a:r>
            <a:r>
              <a:rPr lang="en-US" sz="2100" dirty="0" smtClean="0"/>
              <a:t>middlemen</a:t>
            </a:r>
            <a:endParaRPr lang="en-US" sz="2100" dirty="0"/>
          </a:p>
        </p:txBody>
      </p:sp>
    </p:spTree>
    <p:extLst>
      <p:ext uri="{BB962C8B-B14F-4D97-AF65-F5344CB8AC3E}">
        <p14:creationId xmlns:p14="http://schemas.microsoft.com/office/powerpoint/2010/main" val="15099417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a:t>
            </a:r>
            <a:endParaRPr lang="en-US" dirty="0"/>
          </a:p>
        </p:txBody>
      </p:sp>
      <p:sp>
        <p:nvSpPr>
          <p:cNvPr id="3" name="Content Placeholder 2"/>
          <p:cNvSpPr>
            <a:spLocks noGrp="1"/>
          </p:cNvSpPr>
          <p:nvPr>
            <p:ph idx="1"/>
          </p:nvPr>
        </p:nvSpPr>
        <p:spPr/>
        <p:txBody>
          <a:bodyPr>
            <a:normAutofit/>
          </a:bodyPr>
          <a:lstStyle/>
          <a:p>
            <a:r>
              <a:rPr lang="en-US" sz="2100" dirty="0" smtClean="0"/>
              <a:t>The </a:t>
            </a:r>
            <a:r>
              <a:rPr lang="en-US" sz="2100" dirty="0"/>
              <a:t>factors have resulted in low income for farmers which is evident from the incidence of poverty among farm households.</a:t>
            </a:r>
          </a:p>
          <a:p>
            <a:r>
              <a:rPr lang="en-US" sz="2100" dirty="0"/>
              <a:t>The low and highly fluctuating farm income is causing a detrimental effect on the interest in farming and farm investments and is also forcing more and more cultivators, particularly younger age group, to leave farming.</a:t>
            </a:r>
          </a:p>
          <a:p>
            <a:r>
              <a:rPr lang="en-US" sz="2100" dirty="0"/>
              <a:t>The country also witnessed a sharp increase in the number of farmers suicides in the last decades.</a:t>
            </a:r>
          </a:p>
          <a:p>
            <a:r>
              <a:rPr lang="en-US" sz="2100" dirty="0"/>
              <a:t>This can cause an adverse effect on the future of food security and the state of agriculture in the country.</a:t>
            </a:r>
          </a:p>
        </p:txBody>
      </p:sp>
    </p:spTree>
    <p:extLst>
      <p:ext uri="{BB962C8B-B14F-4D97-AF65-F5344CB8AC3E}">
        <p14:creationId xmlns:p14="http://schemas.microsoft.com/office/powerpoint/2010/main" val="3628569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Agrarian Unrest</a:t>
            </a:r>
            <a:endParaRPr lang="en-US" dirty="0"/>
          </a:p>
        </p:txBody>
      </p:sp>
      <p:sp>
        <p:nvSpPr>
          <p:cNvPr id="3" name="Content Placeholder 2"/>
          <p:cNvSpPr>
            <a:spLocks noGrp="1"/>
          </p:cNvSpPr>
          <p:nvPr>
            <p:ph idx="1"/>
          </p:nvPr>
        </p:nvSpPr>
        <p:spPr/>
        <p:txBody>
          <a:bodyPr/>
          <a:lstStyle/>
          <a:p>
            <a:r>
              <a:rPr lang="en-US" dirty="0"/>
              <a:t>The trend of agrarian unrest in India can be traced to the period of British rule when the nationalist mass movements took </a:t>
            </a:r>
            <a:r>
              <a:rPr lang="en-US" dirty="0" smtClean="0"/>
              <a:t>place.</a:t>
            </a:r>
          </a:p>
          <a:p>
            <a:r>
              <a:rPr lang="en-US" dirty="0"/>
              <a:t>During the post-independence period, agrarian unrest of various types have taken place, ranging from the legendary </a:t>
            </a:r>
            <a:r>
              <a:rPr lang="en-US" dirty="0" err="1"/>
              <a:t>Telengana</a:t>
            </a:r>
            <a:r>
              <a:rPr lang="en-US" dirty="0"/>
              <a:t> movement and the PEPSU tenant movement to the </a:t>
            </a:r>
            <a:r>
              <a:rPr lang="en-US" dirty="0" err="1"/>
              <a:t>Naxalite</a:t>
            </a:r>
            <a:r>
              <a:rPr lang="en-US" dirty="0"/>
              <a:t> movement</a:t>
            </a:r>
            <a:r>
              <a:rPr lang="en-US" dirty="0" smtClean="0"/>
              <a:t>.</a:t>
            </a:r>
          </a:p>
          <a:p>
            <a:r>
              <a:rPr lang="en-US" dirty="0"/>
              <a:t>Inequality in living standards caused </a:t>
            </a:r>
            <a:r>
              <a:rPr lang="en-US" dirty="0" smtClean="0"/>
              <a:t>unrest </a:t>
            </a:r>
            <a:r>
              <a:rPr lang="en-US" dirty="0"/>
              <a:t>among the farmers and they tried to solve this problem through rebellion and </a:t>
            </a:r>
            <a:r>
              <a:rPr lang="en-US" dirty="0" smtClean="0"/>
              <a:t>movements.</a:t>
            </a:r>
            <a:endParaRPr lang="en-US" dirty="0"/>
          </a:p>
        </p:txBody>
      </p:sp>
    </p:spTree>
    <p:extLst>
      <p:ext uri="{BB962C8B-B14F-4D97-AF65-F5344CB8AC3E}">
        <p14:creationId xmlns:p14="http://schemas.microsoft.com/office/powerpoint/2010/main" val="416637286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Venture">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Venture">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103</TotalTime>
  <Words>2724</Words>
  <Application>Microsoft Macintosh PowerPoint</Application>
  <PresentationFormat>On-screen Show (4:3)</PresentationFormat>
  <Paragraphs>221</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Venture</vt:lpstr>
      <vt:lpstr>Agrarian Crisis, Distress, Unrest; Peasant Movements &amp; Suicide</vt:lpstr>
      <vt:lpstr>Agrarian Crisis</vt:lpstr>
      <vt:lpstr>Continuum</vt:lpstr>
      <vt:lpstr>Factors</vt:lpstr>
      <vt:lpstr>Impacts</vt:lpstr>
      <vt:lpstr>Agrarian Distress</vt:lpstr>
      <vt:lpstr>Reasons</vt:lpstr>
      <vt:lpstr>Impacts</vt:lpstr>
      <vt:lpstr>Agrarian Unrest</vt:lpstr>
      <vt:lpstr>Peasant Movements</vt:lpstr>
      <vt:lpstr>Continuum</vt:lpstr>
      <vt:lpstr>Pre-independence Peasant Movements</vt:lpstr>
      <vt:lpstr>Continuum</vt:lpstr>
      <vt:lpstr>Champaran Satyagraha (1917)</vt:lpstr>
      <vt:lpstr>Kheda Peasant Struggle  (1919)</vt:lpstr>
      <vt:lpstr>Bardoli Movement (1925)</vt:lpstr>
      <vt:lpstr>Moplah Rebellion (1921)</vt:lpstr>
      <vt:lpstr>Post-Independence Peasant Movements</vt:lpstr>
      <vt:lpstr>Telangana Movement (1946-51)</vt:lpstr>
      <vt:lpstr>Continuum </vt:lpstr>
      <vt:lpstr>Continuum</vt:lpstr>
      <vt:lpstr>Continuum</vt:lpstr>
      <vt:lpstr>Tebhaga Movement (1946-49)</vt:lpstr>
      <vt:lpstr>Continuum</vt:lpstr>
      <vt:lpstr>Continuum</vt:lpstr>
      <vt:lpstr>Continuum</vt:lpstr>
      <vt:lpstr>Naxalbari Movement (1967) </vt:lpstr>
      <vt:lpstr>Causes</vt:lpstr>
      <vt:lpstr>Objectives</vt:lpstr>
      <vt:lpstr>Causes of Failure</vt:lpstr>
      <vt:lpstr>Contemporary Peasant Movements</vt:lpstr>
      <vt:lpstr>Continuum</vt:lpstr>
      <vt:lpstr>New Farmer’s Movement</vt:lpstr>
      <vt:lpstr>Continuum</vt:lpstr>
      <vt:lpstr>Peasant Suicide</vt:lpstr>
      <vt:lpstr>Continuum</vt:lpstr>
      <vt:lpstr>Continuum</vt:lpstr>
      <vt:lpstr>Continuum</vt:lpstr>
      <vt:lpstr>Continuum</vt:lpstr>
      <vt:lpstr>Response to Farmer’s Suicides</vt:lpstr>
      <vt:lpstr>Continuum</vt:lpstr>
      <vt:lpstr>Reference</vt:lpstr>
      <vt:lpstr>Thank You</vt:lpstr>
    </vt:vector>
  </TitlesOfParts>
  <Company>institution or 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Agrarian Crisis, Unrest, Distress; Peasant Movements &amp; Suicide</dc:title>
  <dc:creator>SHANDAR ABBAS</dc:creator>
  <cp:lastModifiedBy>SHANDAR ABBAS</cp:lastModifiedBy>
  <cp:revision>22</cp:revision>
  <dcterms:created xsi:type="dcterms:W3CDTF">2020-12-06T14:42:09Z</dcterms:created>
  <dcterms:modified xsi:type="dcterms:W3CDTF">2020-12-16T17:26:18Z</dcterms:modified>
</cp:coreProperties>
</file>